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347" r:id="rId3"/>
    <p:sldId id="257" r:id="rId5"/>
    <p:sldId id="258" r:id="rId6"/>
    <p:sldId id="308" r:id="rId7"/>
    <p:sldId id="309" r:id="rId8"/>
    <p:sldId id="261" r:id="rId9"/>
    <p:sldId id="310" r:id="rId10"/>
    <p:sldId id="286" r:id="rId11"/>
    <p:sldId id="264" r:id="rId12"/>
    <p:sldId id="315" r:id="rId13"/>
    <p:sldId id="311" r:id="rId14"/>
    <p:sldId id="312" r:id="rId15"/>
    <p:sldId id="267" r:id="rId16"/>
    <p:sldId id="333" r:id="rId17"/>
    <p:sldId id="314" r:id="rId18"/>
    <p:sldId id="270" r:id="rId19"/>
    <p:sldId id="271" r:id="rId20"/>
    <p:sldId id="272" r:id="rId21"/>
    <p:sldId id="273" r:id="rId22"/>
    <p:sldId id="274" r:id="rId23"/>
    <p:sldId id="275" r:id="rId24"/>
    <p:sldId id="290" r:id="rId25"/>
    <p:sldId id="276" r:id="rId26"/>
    <p:sldId id="289" r:id="rId27"/>
    <p:sldId id="316" r:id="rId28"/>
    <p:sldId id="279" r:id="rId29"/>
    <p:sldId id="284" r:id="rId30"/>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notesSlide" Target="../notesSlides/notesSlide13.xml"/><Relationship Id="rId11" Type="http://schemas.openxmlformats.org/officeDocument/2006/relationships/slideLayout" Target="../slideLayouts/slideLayout1.xml"/><Relationship Id="rId10" Type="http://schemas.openxmlformats.org/officeDocument/2006/relationships/image" Target="../media/image20.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image" Target="../media/image22.png"/><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image" Target="../media/image21.png"/><Relationship Id="rId2" Type="http://schemas.openxmlformats.org/officeDocument/2006/relationships/tags" Target="../tags/tag9.xml"/><Relationship Id="rId15" Type="http://schemas.openxmlformats.org/officeDocument/2006/relationships/notesSlide" Target="../notesSlides/notesSlide14.xml"/><Relationship Id="rId14" Type="http://schemas.openxmlformats.org/officeDocument/2006/relationships/slideLayout" Target="../slideLayouts/slideLayout1.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image" Target="../media/image23.png"/><Relationship Id="rId10" Type="http://schemas.openxmlformats.org/officeDocument/2006/relationships/tags" Target="../tags/tag15.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36.png"/><Relationship Id="rId2" Type="http://schemas.openxmlformats.org/officeDocument/2006/relationships/tags" Target="../tags/tag18.xml"/><Relationship Id="rId13" Type="http://schemas.openxmlformats.org/officeDocument/2006/relationships/notesSlide" Target="../notesSlides/notesSlide21.xml"/><Relationship Id="rId12" Type="http://schemas.openxmlformats.org/officeDocument/2006/relationships/slideLayout" Target="../slideLayouts/slideLayout1.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image" Target="../media/image40.png"/><Relationship Id="rId23" Type="http://schemas.openxmlformats.org/officeDocument/2006/relationships/notesSlide" Target="../notesSlides/notesSlide25.xml"/><Relationship Id="rId22" Type="http://schemas.openxmlformats.org/officeDocument/2006/relationships/slideLayout" Target="../slideLayouts/slideLayout1.xml"/><Relationship Id="rId21" Type="http://schemas.openxmlformats.org/officeDocument/2006/relationships/tags" Target="../tags/tag44.xml"/><Relationship Id="rId20" Type="http://schemas.openxmlformats.org/officeDocument/2006/relationships/tags" Target="../tags/tag43.xml"/><Relationship Id="rId2" Type="http://schemas.openxmlformats.org/officeDocument/2006/relationships/image" Target="../media/image4.jpeg"/><Relationship Id="rId19" Type="http://schemas.openxmlformats.org/officeDocument/2006/relationships/tags" Target="../tags/tag42.xml"/><Relationship Id="rId18" Type="http://schemas.openxmlformats.org/officeDocument/2006/relationships/tags" Target="../tags/tag41.xml"/><Relationship Id="rId17" Type="http://schemas.openxmlformats.org/officeDocument/2006/relationships/tags" Target="../tags/tag40.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jpeg"/><Relationship Id="rId10" Type="http://schemas.openxmlformats.org/officeDocument/2006/relationships/notesSlide" Target="../notesSlides/notesSlide5.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762125"/>
            <a:ext cx="80010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基于多任务学习的智能场景分类和语义分割系统设计</a:t>
            </a:r>
            <a:endParaRPr lang="en-US" sz="3750" dirty="0"/>
          </a:p>
        </p:txBody>
      </p:sp>
      <p:sp>
        <p:nvSpPr>
          <p:cNvPr id="4" name="Text 1"/>
          <p:cNvSpPr/>
          <p:nvPr/>
        </p:nvSpPr>
        <p:spPr>
          <a:xfrm>
            <a:off x="571500" y="3171825"/>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6" name="Text 3"/>
          <p:cNvSpPr/>
          <p:nvPr/>
        </p:nvSpPr>
        <p:spPr>
          <a:xfrm>
            <a:off x="571500" y="4352925"/>
            <a:ext cx="8001000" cy="219075"/>
          </a:xfrm>
          <a:prstGeom prst="rect">
            <a:avLst/>
          </a:prstGeom>
          <a:noFill/>
        </p:spPr>
        <p:txBody>
          <a:bodyPr vert="horz" wrap="square" lIns="0" tIns="0" rIns="0" bIns="0" rtlCol="0" anchor="ctr"/>
          <a:lstStyle/>
          <a:p>
            <a:pPr marL="0" indent="0" algn="l">
              <a:lnSpc>
                <a:spcPts val="1725"/>
              </a:lnSpc>
              <a:buNone/>
            </a:pPr>
            <a:endParaRPr lang="en-US" sz="1200" dirty="0"/>
          </a:p>
        </p:txBody>
      </p:sp>
      <p:sp>
        <p:nvSpPr>
          <p:cNvPr id="5" name="文本框 4"/>
          <p:cNvSpPr txBox="1"/>
          <p:nvPr/>
        </p:nvSpPr>
        <p:spPr>
          <a:xfrm>
            <a:off x="617220" y="3648075"/>
            <a:ext cx="5589905" cy="922020"/>
          </a:xfrm>
          <a:prstGeom prst="rect">
            <a:avLst/>
          </a:prstGeom>
          <a:noFill/>
        </p:spPr>
        <p:txBody>
          <a:bodyPr wrap="square" rtlCol="0" anchor="t">
            <a:spAutoFit/>
          </a:bodyPr>
          <a:p>
            <a:r>
              <a:rPr lang="zh-CN">
                <a:solidFill>
                  <a:schemeClr val="bg1"/>
                </a:solidFill>
                <a:latin typeface="微软雅黑" panose="020B0503020204020204" pitchFamily="34" charset="-122"/>
                <a:ea typeface="微软雅黑" panose="020B0503020204020204" pitchFamily="34" charset="-122"/>
              </a:rPr>
              <a:t>指导老师：何晓旭</a:t>
            </a:r>
            <a:endParaRPr lang="zh-CN">
              <a:solidFill>
                <a:schemeClr val="bg1"/>
              </a:solidFill>
              <a:latin typeface="微软雅黑" panose="020B0503020204020204" pitchFamily="34" charset="-122"/>
              <a:ea typeface="微软雅黑" panose="020B0503020204020204" pitchFamily="34" charset="-122"/>
            </a:endParaRPr>
          </a:p>
          <a:p>
            <a:r>
              <a:rPr lang="zh-CN">
                <a:solidFill>
                  <a:schemeClr val="bg1"/>
                </a:solidFill>
                <a:latin typeface="微软雅黑" panose="020B0503020204020204" pitchFamily="34" charset="-122"/>
                <a:ea typeface="微软雅黑" panose="020B0503020204020204" pitchFamily="34" charset="-122"/>
              </a:rPr>
              <a:t>小组成员：</a:t>
            </a:r>
            <a:endParaRPr lang="zh-CN">
              <a:solidFill>
                <a:schemeClr val="bg1"/>
              </a:solidFill>
              <a:latin typeface="微软雅黑" panose="020B0503020204020204" pitchFamily="34" charset="-122"/>
              <a:ea typeface="微软雅黑" panose="020B0503020204020204" pitchFamily="34" charset="-122"/>
            </a:endParaRPr>
          </a:p>
          <a:p>
            <a:r>
              <a:rPr lang="zh-CN">
                <a:solidFill>
                  <a:schemeClr val="bg1"/>
                </a:solidFill>
                <a:latin typeface="微软雅黑" panose="020B0503020204020204" pitchFamily="34" charset="-122"/>
                <a:ea typeface="微软雅黑" panose="020B0503020204020204" pitchFamily="34" charset="-122"/>
              </a:rPr>
              <a:t>黄炫聪，黄浩，杨维，王娟，钟宇鹏，钟朝颖</a:t>
            </a:r>
            <a:endParaRPr lang="zh-CN">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zh-CN" alt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系统</a:t>
            </a: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工作流</a:t>
            </a:r>
            <a:r>
              <a:rPr lang="zh-CN" alt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程</a:t>
            </a: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图</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8" name="Text 4"/>
          <p:cNvSpPr/>
          <p:nvPr/>
        </p:nvSpPr>
        <p:spPr>
          <a:xfrm>
            <a:off x="5715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9" name="Text 5"/>
          <p:cNvSpPr/>
          <p:nvPr/>
        </p:nvSpPr>
        <p:spPr>
          <a:xfrm>
            <a:off x="26670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0" name="Text 6"/>
          <p:cNvSpPr/>
          <p:nvPr/>
        </p:nvSpPr>
        <p:spPr>
          <a:xfrm>
            <a:off x="26670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1" name="Text 7"/>
          <p:cNvSpPr/>
          <p:nvPr/>
        </p:nvSpPr>
        <p:spPr>
          <a:xfrm>
            <a:off x="47625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2" name="Text 8"/>
          <p:cNvSpPr/>
          <p:nvPr/>
        </p:nvSpPr>
        <p:spPr>
          <a:xfrm>
            <a:off x="47625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68580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4" name="Text 10"/>
          <p:cNvSpPr/>
          <p:nvPr/>
        </p:nvSpPr>
        <p:spPr>
          <a:xfrm>
            <a:off x="68580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pic>
        <p:nvPicPr>
          <p:cNvPr id="16" name="图片 15"/>
          <p:cNvPicPr>
            <a:picLocks noChangeAspect="1"/>
          </p:cNvPicPr>
          <p:nvPr/>
        </p:nvPicPr>
        <p:blipFill>
          <a:blip r:embed="rId3"/>
          <a:stretch>
            <a:fillRect/>
          </a:stretch>
        </p:blipFill>
        <p:spPr>
          <a:xfrm>
            <a:off x="476250" y="1468755"/>
            <a:ext cx="8096250" cy="3067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图像输入模块</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ImageInputModule</a:t>
            </a:r>
            <a:endParaRPr lang="en-US" sz="1200" dirty="0"/>
          </a:p>
        </p:txBody>
      </p:sp>
      <p:sp>
        <p:nvSpPr>
          <p:cNvPr id="7" name="Text 3"/>
          <p:cNvSpPr/>
          <p:nvPr/>
        </p:nvSpPr>
        <p:spPr>
          <a:xfrm>
            <a:off x="4429125" y="952500"/>
            <a:ext cx="414337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模块功能</a:t>
            </a:r>
            <a:endParaRPr lang="en-US" sz="1200" dirty="0"/>
          </a:p>
        </p:txBody>
      </p:sp>
      <p:sp>
        <p:nvSpPr>
          <p:cNvPr id="8" name="Text 4"/>
          <p:cNvSpPr/>
          <p:nvPr/>
        </p:nvSpPr>
        <p:spPr>
          <a:xfrm>
            <a:off x="4429125" y="1200150"/>
            <a:ext cx="4143375" cy="2095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负责接收与预处理图片，确保后续模块获得准确图像源。</a:t>
            </a:r>
            <a:endParaRPr lang="en-US" sz="1050" dirty="0"/>
          </a:p>
        </p:txBody>
      </p:sp>
      <p:sp>
        <p:nvSpPr>
          <p:cNvPr id="9" name="Text 5"/>
          <p:cNvSpPr/>
          <p:nvPr/>
        </p:nvSpPr>
        <p:spPr>
          <a:xfrm>
            <a:off x="4429125" y="1600200"/>
            <a:ext cx="414337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兼容性设计</a:t>
            </a:r>
            <a:endParaRPr lang="en-US" sz="1200" dirty="0"/>
          </a:p>
        </p:txBody>
      </p:sp>
      <p:sp>
        <p:nvSpPr>
          <p:cNvPr id="10" name="Text 6"/>
          <p:cNvSpPr/>
          <p:nvPr/>
        </p:nvSpPr>
        <p:spPr>
          <a:xfrm>
            <a:off x="4429125" y="1847850"/>
            <a:ext cx="4143375" cy="2095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支持JPEG、PNG等常见格式，适应不同分辨率与尺寸。</a:t>
            </a:r>
            <a:endParaRPr lang="en-US" sz="1050" dirty="0"/>
          </a:p>
        </p:txBody>
      </p:sp>
      <p:sp>
        <p:nvSpPr>
          <p:cNvPr id="11" name="Text 7"/>
          <p:cNvSpPr/>
          <p:nvPr/>
        </p:nvSpPr>
        <p:spPr>
          <a:xfrm>
            <a:off x="4429125" y="2247900"/>
            <a:ext cx="414337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流程逻辑</a:t>
            </a:r>
            <a:endParaRPr lang="en-US" sz="1200" dirty="0"/>
          </a:p>
        </p:txBody>
      </p:sp>
      <p:sp>
        <p:nvSpPr>
          <p:cNvPr id="12" name="Text 8"/>
          <p:cNvSpPr/>
          <p:nvPr/>
        </p:nvSpPr>
        <p:spPr>
          <a:xfrm>
            <a:off x="4429125" y="2495550"/>
            <a:ext cx="4143375" cy="1047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1.开始接收用户输入的图片路径或等待用户上传图片。</a:t>
            </a:r>
            <a:endParaRPr lang="en-US" sz="1050" dirty="0"/>
          </a:p>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2.检查图片格式是否支持，若不支持则提示用户错误信息并返回。</a:t>
            </a:r>
            <a:endParaRPr lang="en-US" sz="1050" dirty="0"/>
          </a:p>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3.使用图片读取算法读取图片数据到内存。</a:t>
            </a:r>
            <a:endParaRPr lang="en-US" sz="1050" dirty="0"/>
          </a:p>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4.将预处理后的图片数据传递给后续模块（语义分割模块和场景分类模块）。</a:t>
            </a:r>
            <a:endParaRPr lang="en-US" sz="1050" dirty="0"/>
          </a:p>
        </p:txBody>
      </p:sp>
      <p:sp>
        <p:nvSpPr>
          <p:cNvPr id="13" name="Text 9"/>
          <p:cNvSpPr/>
          <p:nvPr/>
        </p:nvSpPr>
        <p:spPr>
          <a:xfrm>
            <a:off x="4429125" y="3543300"/>
            <a:ext cx="414337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存储与接口</a:t>
            </a:r>
            <a:endParaRPr lang="en-US" sz="1200" dirty="0"/>
          </a:p>
        </p:txBody>
      </p:sp>
      <p:sp>
        <p:nvSpPr>
          <p:cNvPr id="14" name="Text 10"/>
          <p:cNvSpPr/>
          <p:nvPr/>
        </p:nvSpPr>
        <p:spPr>
          <a:xfrm>
            <a:off x="4429125" y="3817620"/>
            <a:ext cx="4143375" cy="838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与上一层模块（用户界面）：通过文件上传接口或路径指定接口接收用户提供的图片信息。</a:t>
            </a:r>
            <a:endParaRPr lang="en-US" sz="1050" dirty="0"/>
          </a:p>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与下一层模块（语义分割模块和场景分类模块）：以函数调用的方式将图片数据传递给这两个模块，传递参数为图片数组。</a:t>
            </a:r>
            <a:endParaRPr lang="en-US" sz="1050" dirty="0"/>
          </a:p>
        </p:txBody>
      </p:sp>
      <p:pic>
        <p:nvPicPr>
          <p:cNvPr id="15" name="图片 14"/>
          <p:cNvPicPr>
            <a:picLocks noChangeAspect="1"/>
          </p:cNvPicPr>
          <p:nvPr/>
        </p:nvPicPr>
        <p:blipFill>
          <a:blip r:embed="rId2"/>
          <a:stretch>
            <a:fillRect/>
          </a:stretch>
        </p:blipFill>
        <p:spPr>
          <a:xfrm>
            <a:off x="7620" y="0"/>
            <a:ext cx="42799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72175"/>
          </a:xfrm>
          <a:prstGeom prst="rect">
            <a:avLst/>
          </a:prstGeom>
          <a:solidFill>
            <a:srgbClr val="FFFFFF"/>
          </a:solidFill>
        </p:spPr>
      </p:sp>
      <p:pic>
        <p:nvPicPr>
          <p:cNvPr id="3" name="Image 0" descr="preencoded.png"/>
          <p:cNvPicPr>
            <a:picLocks noChangeAspect="1"/>
          </p:cNvPicPr>
          <p:nvPr/>
        </p:nvPicPr>
        <p:blipFill>
          <a:blip r:embed="rId1"/>
          <a:srcRect l="6938" r="6938"/>
          <a:stretch>
            <a:fillRect/>
          </a:stretch>
        </p:blipFill>
        <p:spPr>
          <a:xfrm>
            <a:off x="4445" y="0"/>
            <a:ext cx="9139555" cy="5969000"/>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语义分割模块</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r>
              <a:rPr lang="en-US" sz="12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SemanticSegmentationModule</a:t>
            </a:r>
            <a:endParaRPr lang="en-US" sz="1200" dirty="0"/>
          </a:p>
        </p:txBody>
      </p:sp>
      <p:pic>
        <p:nvPicPr>
          <p:cNvPr id="7" name="Image 2" descr="preencoded.png"/>
          <p:cNvPicPr>
            <a:picLocks noChangeAspect="1"/>
          </p:cNvPicPr>
          <p:nvPr/>
        </p:nvPicPr>
        <p:blipFill>
          <a:blip r:embed="rId3"/>
          <a:srcRect/>
          <a:stretch>
            <a:fillRect/>
          </a:stretch>
        </p:blipFill>
        <p:spPr>
          <a:xfrm>
            <a:off x="400050" y="1352550"/>
            <a:ext cx="4171950" cy="1833563"/>
          </a:xfrm>
          <a:prstGeom prst="rect">
            <a:avLst/>
          </a:prstGeom>
        </p:spPr>
      </p:pic>
      <p:sp>
        <p:nvSpPr>
          <p:cNvPr id="8" name="Text 3"/>
          <p:cNvSpPr/>
          <p:nvPr/>
        </p:nvSpPr>
        <p:spPr>
          <a:xfrm>
            <a:off x="600075" y="1287780"/>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程序描述</a:t>
            </a:r>
            <a:endParaRPr lang="en-US" sz="1200" dirty="0"/>
          </a:p>
        </p:txBody>
      </p:sp>
      <p:sp>
        <p:nvSpPr>
          <p:cNvPr id="9" name="Text 4"/>
          <p:cNvSpPr/>
          <p:nvPr/>
        </p:nvSpPr>
        <p:spPr>
          <a:xfrm>
            <a:off x="600075" y="1476692"/>
            <a:ext cx="2571750" cy="12954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 deeplabv3 模型对输入的图片进行语义分割处理。其目的是准确地将图片中的不同语义区域分割出来，例如区分道路和天空、不同的物体类别等。该程序为可重入程序，在需要进行语义分割时被调用，无覆盖要求，采用顺序处理方式。</a:t>
            </a:r>
            <a:endParaRPr lang="en-US" sz="1050" dirty="0"/>
          </a:p>
        </p:txBody>
      </p:sp>
      <p:pic>
        <p:nvPicPr>
          <p:cNvPr id="10" name="Image 3" descr="preencoded.png"/>
          <p:cNvPicPr>
            <a:picLocks noChangeAspect="1"/>
          </p:cNvPicPr>
          <p:nvPr/>
        </p:nvPicPr>
        <p:blipFill>
          <a:blip r:embed="rId4"/>
          <a:srcRect/>
          <a:stretch>
            <a:fillRect/>
          </a:stretch>
        </p:blipFill>
        <p:spPr>
          <a:xfrm>
            <a:off x="4572000" y="1352550"/>
            <a:ext cx="4171950" cy="1833563"/>
          </a:xfrm>
          <a:prstGeom prst="rect">
            <a:avLst/>
          </a:prstGeom>
        </p:spPr>
      </p:pic>
      <p:sp>
        <p:nvSpPr>
          <p:cNvPr id="11" name="Text 5"/>
          <p:cNvSpPr/>
          <p:nvPr/>
        </p:nvSpPr>
        <p:spPr>
          <a:xfrm>
            <a:off x="5972175" y="1258570"/>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模块功能</a:t>
            </a:r>
            <a:endParaRPr lang="en-US" sz="1200" dirty="0"/>
          </a:p>
        </p:txBody>
      </p:sp>
      <p:sp>
        <p:nvSpPr>
          <p:cNvPr id="12" name="Text 6"/>
          <p:cNvSpPr/>
          <p:nvPr/>
        </p:nvSpPr>
        <p:spPr>
          <a:xfrm>
            <a:off x="5972175" y="1498282"/>
            <a:ext cx="25717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加载预训练的 deeplabv3 模型，对输入的预处理后的图片数据进行语义分割预测，得到每个像素所属的语义类别标签，最终生成语义分割结果图像。</a:t>
            </a:r>
            <a:endParaRPr lang="en-US" sz="1050" dirty="0"/>
          </a:p>
        </p:txBody>
      </p:sp>
      <p:pic>
        <p:nvPicPr>
          <p:cNvPr id="13" name="Image 4" descr="preencoded.png"/>
          <p:cNvPicPr>
            <a:picLocks noChangeAspect="1"/>
          </p:cNvPicPr>
          <p:nvPr/>
        </p:nvPicPr>
        <p:blipFill>
          <a:blip r:embed="rId5"/>
          <a:srcRect/>
          <a:stretch>
            <a:fillRect/>
          </a:stretch>
        </p:blipFill>
        <p:spPr>
          <a:xfrm>
            <a:off x="400050" y="3186113"/>
            <a:ext cx="4171950" cy="2671763"/>
          </a:xfrm>
          <a:prstGeom prst="rect">
            <a:avLst/>
          </a:prstGeom>
        </p:spPr>
      </p:pic>
      <p:sp>
        <p:nvSpPr>
          <p:cNvPr id="14" name="Text 7"/>
          <p:cNvSpPr/>
          <p:nvPr/>
        </p:nvSpPr>
        <p:spPr>
          <a:xfrm>
            <a:off x="600075" y="2771458"/>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相关算法</a:t>
            </a:r>
            <a:endParaRPr lang="en-US" sz="1200" dirty="0"/>
          </a:p>
        </p:txBody>
      </p:sp>
      <p:sp>
        <p:nvSpPr>
          <p:cNvPr id="15" name="Text 8"/>
          <p:cNvSpPr/>
          <p:nvPr/>
        </p:nvSpPr>
        <p:spPr>
          <a:xfrm>
            <a:off x="563245" y="2875280"/>
            <a:ext cx="2721610" cy="21336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主干网络：Xception提供强大的特征提取能力。</a:t>
            </a:r>
            <a:endParaRPr lang="en-US" sz="1050" dirty="0"/>
          </a:p>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空洞卷积：有效地扩大感受野，捕捉大范围的上下文信息。</a:t>
            </a:r>
            <a:endParaRPr lang="en-US" sz="1050" dirty="0"/>
          </a:p>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ASPP模块：融合多尺度特征，提升对不同尺度物体的分割能力。</a:t>
            </a:r>
            <a:endParaRPr lang="en-US" sz="1050" dirty="0"/>
          </a:p>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全局平均池化：增强上下文信息的捕捉，帮助分割精度提高。</a:t>
            </a:r>
            <a:endParaRPr lang="en-US" sz="1050" dirty="0"/>
          </a:p>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分类与解码：使用 softmax 函数进行像素级分类。</a:t>
            </a:r>
            <a:endParaRPr lang="en-US" sz="1050" dirty="0"/>
          </a:p>
        </p:txBody>
      </p:sp>
      <p:pic>
        <p:nvPicPr>
          <p:cNvPr id="16" name="Image 5" descr="preencoded.png"/>
          <p:cNvPicPr>
            <a:picLocks noChangeAspect="1"/>
          </p:cNvPicPr>
          <p:nvPr/>
        </p:nvPicPr>
        <p:blipFill>
          <a:blip r:embed="rId6"/>
          <a:srcRect/>
          <a:stretch>
            <a:fillRect/>
          </a:stretch>
        </p:blipFill>
        <p:spPr>
          <a:xfrm>
            <a:off x="4572000" y="3186113"/>
            <a:ext cx="4171950" cy="2671763"/>
          </a:xfrm>
          <a:prstGeom prst="rect">
            <a:avLst/>
          </a:prstGeom>
        </p:spPr>
      </p:pic>
      <p:sp>
        <p:nvSpPr>
          <p:cNvPr id="17" name="Text 9"/>
          <p:cNvSpPr/>
          <p:nvPr/>
        </p:nvSpPr>
        <p:spPr>
          <a:xfrm>
            <a:off x="5922010" y="2771458"/>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性能指标</a:t>
            </a:r>
            <a:endParaRPr lang="en-US" sz="1200" dirty="0"/>
          </a:p>
        </p:txBody>
      </p:sp>
      <p:sp>
        <p:nvSpPr>
          <p:cNvPr id="18" name="Text 10"/>
          <p:cNvSpPr/>
          <p:nvPr/>
        </p:nvSpPr>
        <p:spPr>
          <a:xfrm>
            <a:off x="5922010" y="3023870"/>
            <a:ext cx="2571750" cy="19240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精度：力求达到较高的语义分割准确率，与 deeplabv3 模型的性能指标相近，确保分割结果准确地反映图片中的语义信息。</a:t>
            </a:r>
            <a:endParaRPr lang="en-US" sz="1050" dirty="0"/>
          </a:p>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灵活性：能够适应不同场景和内容的图片输入，对不同类型的语义类别具有良好的区分能力。</a:t>
            </a:r>
            <a:endParaRPr lang="en-US" sz="1050" dirty="0"/>
          </a:p>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时间特性：在合理的时间内完成语义分割处理，对于一般尺寸的图片（如 512x512 像素），在较短的时间内输出分割结果。</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场景分类模块</a:t>
            </a:r>
            <a:r>
              <a:rPr lang="en-US" sz="22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SceneClassificationModule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custDataLst>
              <p:tags r:id="rId2"/>
            </p:custDataLst>
          </p:nvPr>
        </p:nvSpPr>
        <p:spPr>
          <a:xfrm>
            <a:off x="571500" y="857091"/>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1.模块概述</a:t>
            </a:r>
            <a:endParaRPr lang="en-US" sz="1200" dirty="0"/>
          </a:p>
        </p:txBody>
      </p:sp>
      <p:sp>
        <p:nvSpPr>
          <p:cNvPr id="8" name="Text 4"/>
          <p:cNvSpPr/>
          <p:nvPr>
            <p:custDataLst>
              <p:tags r:id="rId3"/>
            </p:custDataLst>
          </p:nvPr>
        </p:nvSpPr>
        <p:spPr>
          <a:xfrm>
            <a:off x="571500" y="1155224"/>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运用ResNetV2模型，精准识别图片场景，实现高效分类。</a:t>
            </a:r>
            <a:endParaRPr lang="en-US" sz="1050" dirty="0"/>
          </a:p>
        </p:txBody>
      </p:sp>
      <p:sp>
        <p:nvSpPr>
          <p:cNvPr id="10" name="Text 5"/>
          <p:cNvSpPr/>
          <p:nvPr>
            <p:custDataLst>
              <p:tags r:id="rId4"/>
            </p:custDataLst>
          </p:nvPr>
        </p:nvSpPr>
        <p:spPr>
          <a:xfrm>
            <a:off x="2523490" y="857091"/>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2.功能解析</a:t>
            </a:r>
            <a:endParaRPr lang="en-US" sz="1200" dirty="0"/>
          </a:p>
        </p:txBody>
      </p:sp>
      <p:sp>
        <p:nvSpPr>
          <p:cNvPr id="11" name="Text 6"/>
          <p:cNvSpPr/>
          <p:nvPr>
            <p:custDataLst>
              <p:tags r:id="rId5"/>
            </p:custDataLst>
          </p:nvPr>
        </p:nvSpPr>
        <p:spPr>
          <a:xfrm>
            <a:off x="2523490" y="1155224"/>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加载预训练模型，提取图片特征，输出场景类别标签。</a:t>
            </a:r>
            <a:endParaRPr lang="en-US" sz="1050" dirty="0"/>
          </a:p>
        </p:txBody>
      </p:sp>
      <p:sp>
        <p:nvSpPr>
          <p:cNvPr id="13" name="Text 7"/>
          <p:cNvSpPr/>
          <p:nvPr>
            <p:custDataLst>
              <p:tags r:id="rId6"/>
            </p:custDataLst>
          </p:nvPr>
        </p:nvSpPr>
        <p:spPr>
          <a:xfrm>
            <a:off x="4707890" y="855821"/>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3.性能指标</a:t>
            </a:r>
            <a:endParaRPr lang="en-US" sz="1200" dirty="0"/>
          </a:p>
        </p:txBody>
      </p:sp>
      <p:sp>
        <p:nvSpPr>
          <p:cNvPr id="14" name="Text 8"/>
          <p:cNvSpPr/>
          <p:nvPr>
            <p:custDataLst>
              <p:tags r:id="rId7"/>
            </p:custDataLst>
          </p:nvPr>
        </p:nvSpPr>
        <p:spPr>
          <a:xfrm>
            <a:off x="4664075" y="100980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高精度分类，快速响应，适应各类场景图片。</a:t>
            </a:r>
            <a:endParaRPr lang="en-US" sz="1050" dirty="0"/>
          </a:p>
        </p:txBody>
      </p:sp>
      <p:sp>
        <p:nvSpPr>
          <p:cNvPr id="16" name="Text 9"/>
          <p:cNvSpPr/>
          <p:nvPr>
            <p:custDataLst>
              <p:tags r:id="rId8"/>
            </p:custDataLst>
          </p:nvPr>
        </p:nvSpPr>
        <p:spPr>
          <a:xfrm>
            <a:off x="6662420" y="84248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4.流程逻辑</a:t>
            </a:r>
            <a:endParaRPr lang="en-US" sz="1200" dirty="0"/>
          </a:p>
        </p:txBody>
      </p:sp>
      <p:sp>
        <p:nvSpPr>
          <p:cNvPr id="17" name="Text 10"/>
          <p:cNvSpPr/>
          <p:nvPr>
            <p:custDataLst>
              <p:tags r:id="rId9"/>
            </p:custDataLst>
          </p:nvPr>
        </p:nvSpPr>
        <p:spPr>
          <a:xfrm>
            <a:off x="6662420" y="1155224"/>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加载图片，模型推理，输出场景类别，确保分类准确。</a:t>
            </a:r>
            <a:endParaRPr lang="en-US" sz="1050" dirty="0"/>
          </a:p>
        </p:txBody>
      </p:sp>
      <p:pic>
        <p:nvPicPr>
          <p:cNvPr id="6" name="图片 -2147482620"/>
          <p:cNvPicPr>
            <a:picLocks noChangeAspect="1"/>
          </p:cNvPicPr>
          <p:nvPr/>
        </p:nvPicPr>
        <p:blipFill>
          <a:blip r:embed="rId10"/>
          <a:stretch>
            <a:fillRect/>
          </a:stretch>
        </p:blipFill>
        <p:spPr>
          <a:xfrm>
            <a:off x="571500" y="1922780"/>
            <a:ext cx="8001000" cy="287591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576888"/>
          </a:xfrm>
          <a:prstGeom prst="rect">
            <a:avLst/>
          </a:prstGeom>
          <a:solidFill>
            <a:srgbClr val="FFFFFF"/>
          </a:solidFill>
        </p:spPr>
      </p:sp>
      <p:pic>
        <p:nvPicPr>
          <p:cNvPr id="3" name="Image 0" descr="preencoded.png"/>
          <p:cNvPicPr>
            <a:picLocks noChangeAspect="1"/>
          </p:cNvPicPr>
          <p:nvPr/>
        </p:nvPicPr>
        <p:blipFill>
          <a:blip r:embed="rId1"/>
          <a:srcRect l="3886" r="3886"/>
          <a:stretch>
            <a:fillRect/>
          </a:stretch>
        </p:blipFill>
        <p:spPr>
          <a:xfrm>
            <a:off x="0" y="0"/>
            <a:ext cx="9144000" cy="5576888"/>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结果展示模块</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ResultDisplayModule</a:t>
            </a:r>
            <a:endParaRPr lang="en-US" sz="1200" dirty="0"/>
          </a:p>
        </p:txBody>
      </p:sp>
      <p:pic>
        <p:nvPicPr>
          <p:cNvPr id="6" name="Image 1" descr="preencoded.png"/>
          <p:cNvPicPr>
            <a:picLocks noChangeAspect="1"/>
          </p:cNvPicPr>
          <p:nvPr>
            <p:custDataLst>
              <p:tags r:id="rId2"/>
            </p:custDataLst>
          </p:nvPr>
        </p:nvPicPr>
        <p:blipFill>
          <a:blip r:embed="rId3"/>
          <a:srcRect/>
          <a:stretch>
            <a:fillRect/>
          </a:stretch>
        </p:blipFill>
        <p:spPr>
          <a:xfrm>
            <a:off x="357505" y="1012825"/>
            <a:ext cx="2781151" cy="4014788"/>
          </a:xfrm>
          <a:prstGeom prst="rect">
            <a:avLst/>
          </a:prstGeom>
        </p:spPr>
      </p:pic>
      <p:sp>
        <p:nvSpPr>
          <p:cNvPr id="7" name="Text 3"/>
          <p:cNvSpPr/>
          <p:nvPr>
            <p:custDataLst>
              <p:tags r:id="rId4"/>
            </p:custDataLst>
          </p:nvPr>
        </p:nvSpPr>
        <p:spPr>
          <a:xfrm>
            <a:off x="709930" y="1793875"/>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功能概述</a:t>
            </a:r>
            <a:endParaRPr lang="en-US" sz="1200" dirty="0"/>
          </a:p>
        </p:txBody>
      </p:sp>
      <p:sp>
        <p:nvSpPr>
          <p:cNvPr id="8" name="Text 4"/>
          <p:cNvSpPr/>
          <p:nvPr>
            <p:custDataLst>
              <p:tags r:id="rId5"/>
            </p:custDataLst>
          </p:nvPr>
        </p:nvSpPr>
        <p:spPr>
          <a:xfrm>
            <a:off x="709930" y="2084388"/>
            <a:ext cx="2076301" cy="23431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接收来自语义分割模块的分割结果图像以及场景分类模块的场景类别标签。</a:t>
            </a:r>
            <a:endParaRPr lang="en-US" sz="1050" dirty="0"/>
          </a:p>
          <a:p>
            <a:pPr marL="0" indent="0" algn="l">
              <a:lnSpc>
                <a:spcPts val="1650"/>
              </a:lnSpc>
              <a:buNone/>
            </a:pP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对输入的数据进行精心排版和可视化处理，将其转化为适合</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a:t>
            </a: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Tkinter</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 GUI</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中展示的内容</a:t>
            </a: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展示的内容</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t>
            </a:r>
            <a:endParaRPr lang="en-US" sz="1050" dirty="0"/>
          </a:p>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最终生成在前端界面上显示的包含原始图片、语义分割后的图像（通过不同颜色清晰区分不同语义区域）以及场景分类结果文字说明的可视化页面。</a:t>
            </a:r>
            <a:endParaRPr lang="en-US" sz="1050" dirty="0"/>
          </a:p>
        </p:txBody>
      </p:sp>
      <p:pic>
        <p:nvPicPr>
          <p:cNvPr id="9" name="Image 2" descr="preencoded.png"/>
          <p:cNvPicPr>
            <a:picLocks noChangeAspect="1"/>
          </p:cNvPicPr>
          <p:nvPr>
            <p:custDataLst>
              <p:tags r:id="rId6"/>
            </p:custDataLst>
          </p:nvPr>
        </p:nvPicPr>
        <p:blipFill>
          <a:blip r:embed="rId7"/>
          <a:srcRect/>
          <a:stretch>
            <a:fillRect/>
          </a:stretch>
        </p:blipFill>
        <p:spPr>
          <a:xfrm>
            <a:off x="3138656" y="1012825"/>
            <a:ext cx="2781151" cy="4014788"/>
          </a:xfrm>
          <a:prstGeom prst="rect">
            <a:avLst/>
          </a:prstGeom>
        </p:spPr>
      </p:pic>
      <p:sp>
        <p:nvSpPr>
          <p:cNvPr id="10" name="Text 5"/>
          <p:cNvSpPr/>
          <p:nvPr>
            <p:custDataLst>
              <p:tags r:id="rId8"/>
            </p:custDataLst>
          </p:nvPr>
        </p:nvSpPr>
        <p:spPr>
          <a:xfrm>
            <a:off x="3491081" y="1666875"/>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相关算法</a:t>
            </a:r>
            <a:endParaRPr lang="en-US" sz="1200" dirty="0"/>
          </a:p>
        </p:txBody>
      </p:sp>
      <p:sp>
        <p:nvSpPr>
          <p:cNvPr id="11" name="Text 6"/>
          <p:cNvSpPr/>
          <p:nvPr>
            <p:custDataLst>
              <p:tags r:id="rId9"/>
            </p:custDataLst>
          </p:nvPr>
        </p:nvSpPr>
        <p:spPr>
          <a:xfrm>
            <a:off x="3491230" y="2046605"/>
            <a:ext cx="2259965" cy="2552700"/>
          </a:xfrm>
          <a:prstGeom prst="rect">
            <a:avLst/>
          </a:prstGeom>
          <a:noFill/>
        </p:spPr>
        <p:txBody>
          <a:bodyPr vert="horz" wrap="square" lIns="0" tIns="0" rIns="0" bIns="0" rtlCol="0" anchor="ctr"/>
          <a:lstStyle/>
          <a:p>
            <a:pPr marL="0" indent="0" algn="l">
              <a:lnSpc>
                <a:spcPts val="1650"/>
              </a:lnSpc>
              <a:buNone/>
            </a:pP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页面布局</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使用 </a:t>
            </a:r>
            <a:r>
              <a:rPr lang="en-US" altLang="zh-CN"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Tkinter</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的 </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Frame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和布局管理器 </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(pack(), grid())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来设计结构，安排原始图片、分割图像和分类文字的显示位置与样式，确保布局合理美观。</a:t>
            </a:r>
            <a:endPar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gn="l">
              <a:lnSpc>
                <a:spcPts val="1650"/>
              </a:lnSpc>
              <a:buNone/>
            </a:pP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图像渲染</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 </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Python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的 </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Pillow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库 </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(PIL)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加载和预处理图像，并使用 </a:t>
            </a:r>
            <a:r>
              <a:rPr lang="en-US" altLang="zh-CN"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Tkinter</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的 </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Canvas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或 </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Label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小部件，根据预设的颜色映射，将语义分割图像以彩色区域形式绘制在界面上。</a:t>
            </a:r>
            <a:endPar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gn="l">
              <a:lnSpc>
                <a:spcPts val="1650"/>
              </a:lnSpc>
              <a:buNone/>
            </a:pP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文字显示</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 </a:t>
            </a:r>
            <a:r>
              <a:rPr lang="en-US" altLang="zh-CN"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Tkinter</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的 </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Label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小部件显示场景类别标签，采用适当的字体和颜色，突出分类结果，确保信息传达清晰有效。</a:t>
            </a:r>
            <a:endParaRPr lang="en-US" sz="1050" dirty="0"/>
          </a:p>
        </p:txBody>
      </p:sp>
      <p:pic>
        <p:nvPicPr>
          <p:cNvPr id="12" name="Image 3" descr="preencoded.png"/>
          <p:cNvPicPr>
            <a:picLocks noChangeAspect="1"/>
          </p:cNvPicPr>
          <p:nvPr>
            <p:custDataLst>
              <p:tags r:id="rId10"/>
            </p:custDataLst>
          </p:nvPr>
        </p:nvPicPr>
        <p:blipFill>
          <a:blip r:embed="rId11"/>
          <a:srcRect/>
          <a:stretch>
            <a:fillRect/>
          </a:stretch>
        </p:blipFill>
        <p:spPr>
          <a:xfrm>
            <a:off x="5919807" y="1012825"/>
            <a:ext cx="2781151" cy="4014788"/>
          </a:xfrm>
          <a:prstGeom prst="rect">
            <a:avLst/>
          </a:prstGeom>
        </p:spPr>
      </p:pic>
      <p:sp>
        <p:nvSpPr>
          <p:cNvPr id="13" name="Text 7"/>
          <p:cNvSpPr/>
          <p:nvPr>
            <p:custDataLst>
              <p:tags r:id="rId12"/>
            </p:custDataLst>
          </p:nvPr>
        </p:nvSpPr>
        <p:spPr>
          <a:xfrm>
            <a:off x="6272232" y="1793875"/>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流程逻辑</a:t>
            </a:r>
            <a:endParaRPr lang="en-US" sz="1200" dirty="0"/>
          </a:p>
        </p:txBody>
      </p:sp>
      <p:sp>
        <p:nvSpPr>
          <p:cNvPr id="14" name="Text 8"/>
          <p:cNvSpPr/>
          <p:nvPr>
            <p:custDataLst>
              <p:tags r:id="rId13"/>
            </p:custDataLst>
          </p:nvPr>
        </p:nvSpPr>
        <p:spPr>
          <a:xfrm>
            <a:off x="6272232" y="2084388"/>
            <a:ext cx="2076301" cy="2343150"/>
          </a:xfrm>
          <a:prstGeom prst="rect">
            <a:avLst/>
          </a:prstGeom>
          <a:noFill/>
        </p:spPr>
        <p:txBody>
          <a:bodyPr vert="horz" wrap="square" lIns="0" tIns="0" rIns="0" bIns="0" rtlCol="0" anchor="ctr"/>
          <a:lstStyle/>
          <a:p>
            <a:pPr marL="0" indent="0" algn="l">
              <a:lnSpc>
                <a:spcPts val="1650"/>
              </a:lnSpc>
              <a:buNone/>
            </a:pP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首先，程序启动并初始化界面组件，准备接收语义分割模块和场景分类模块的结果输出。</a:t>
            </a:r>
            <a:endPar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gn="l">
              <a:lnSpc>
                <a:spcPts val="1650"/>
              </a:lnSpc>
              <a:buNone/>
            </a:pP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当用户选择了一张图片并通过“场景分割”或“场景分类”按钮触发相应操作时，程序会调用相应的模块来处理图像。</a:t>
            </a:r>
            <a:endPar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gn="l">
              <a:lnSpc>
                <a:spcPts val="1650"/>
              </a:lnSpc>
              <a:buNone/>
            </a:pP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接收到语义分割结果图像和场景类别标签后，立即启动界面更新流程。</a:t>
            </a:r>
            <a:endPar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a:p>
            <a:pPr marL="0" indent="0" algn="l">
              <a:lnSpc>
                <a:spcPts val="1650"/>
              </a:lnSpc>
              <a:buNone/>
            </a:pPr>
            <a:r>
              <a:rPr lang="zh-CN" altLang="en-US" sz="1050" dirty="0"/>
              <a:t>更新完成后的界面会实时反映最新的分割和分类结果，提供给用户直观的视觉反馈。</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结果展示界面</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8" name="Text 4"/>
          <p:cNvSpPr/>
          <p:nvPr/>
        </p:nvSpPr>
        <p:spPr>
          <a:xfrm>
            <a:off x="5715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9" name="Text 5"/>
          <p:cNvSpPr/>
          <p:nvPr/>
        </p:nvSpPr>
        <p:spPr>
          <a:xfrm>
            <a:off x="26670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0" name="Text 6"/>
          <p:cNvSpPr/>
          <p:nvPr/>
        </p:nvSpPr>
        <p:spPr>
          <a:xfrm>
            <a:off x="26670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1" name="Text 7"/>
          <p:cNvSpPr/>
          <p:nvPr/>
        </p:nvSpPr>
        <p:spPr>
          <a:xfrm>
            <a:off x="47625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2" name="Text 8"/>
          <p:cNvSpPr/>
          <p:nvPr/>
        </p:nvSpPr>
        <p:spPr>
          <a:xfrm>
            <a:off x="47625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68580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4" name="Text 10"/>
          <p:cNvSpPr/>
          <p:nvPr/>
        </p:nvSpPr>
        <p:spPr>
          <a:xfrm>
            <a:off x="68580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pic>
        <p:nvPicPr>
          <p:cNvPr id="15" name="图片 14"/>
          <p:cNvPicPr>
            <a:picLocks noChangeAspect="1"/>
          </p:cNvPicPr>
          <p:nvPr/>
        </p:nvPicPr>
        <p:blipFill>
          <a:blip r:embed="rId3"/>
          <a:srcRect l="918" t="1059" b="748"/>
          <a:stretch>
            <a:fillRect/>
          </a:stretch>
        </p:blipFill>
        <p:spPr>
          <a:xfrm>
            <a:off x="646430" y="1238250"/>
            <a:ext cx="7606665" cy="39058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关键技术与算法</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40000"/>
                  </a:srgbClr>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deeplabv3模型</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1190625" y="2000250"/>
            <a:ext cx="476250" cy="476250"/>
          </a:xfrm>
          <a:prstGeom prst="rect">
            <a:avLst/>
          </a:prstGeom>
        </p:spPr>
      </p:pic>
      <p:sp>
        <p:nvSpPr>
          <p:cNvPr id="8"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模型架构</a:t>
            </a:r>
            <a:endParaRPr lang="en-US" sz="1200" dirty="0"/>
          </a:p>
        </p:txBody>
      </p:sp>
      <p:sp>
        <p:nvSpPr>
          <p:cNvPr id="9" name="Text 4"/>
          <p:cNvSpPr/>
          <p:nvPr/>
        </p:nvSpPr>
        <p:spPr>
          <a:xfrm>
            <a:off x="571500" y="2838450"/>
            <a:ext cx="1714500" cy="1047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deeplabv3采用Xception主干网络，结合空洞卷积与ASPP模块，有效扩大感受野，捕捉多尺度特征，提升语义分割精度。</a:t>
            </a:r>
            <a:endParaRPr lang="en-US" sz="1050" dirty="0"/>
          </a:p>
        </p:txBody>
      </p:sp>
      <p:pic>
        <p:nvPicPr>
          <p:cNvPr id="10" name="Image 3" descr="preencoded.png"/>
          <p:cNvPicPr>
            <a:picLocks noChangeAspect="1"/>
          </p:cNvPicPr>
          <p:nvPr/>
        </p:nvPicPr>
        <p:blipFill>
          <a:blip r:embed="rId4"/>
          <a:srcRect/>
          <a:stretch>
            <a:fillRect/>
          </a:stretch>
        </p:blipFill>
        <p:spPr>
          <a:xfrm>
            <a:off x="3286125" y="2000250"/>
            <a:ext cx="476250" cy="476250"/>
          </a:xfrm>
          <a:prstGeom prst="rect">
            <a:avLst/>
          </a:prstGeom>
        </p:spPr>
      </p:pic>
      <p:sp>
        <p:nvSpPr>
          <p:cNvPr id="11"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特征提取</a:t>
            </a:r>
            <a:endParaRPr lang="en-US" sz="1200" dirty="0"/>
          </a:p>
        </p:txBody>
      </p:sp>
      <p:sp>
        <p:nvSpPr>
          <p:cNvPr id="12" name="Text 6"/>
          <p:cNvSpPr/>
          <p:nvPr/>
        </p:nvSpPr>
        <p:spPr>
          <a:xfrm>
            <a:off x="2667000" y="2838450"/>
            <a:ext cx="1714500" cy="6286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利用Xception网络的强大特征提取能力，为后续的语义分割提供高质量的特征表示。</a:t>
            </a:r>
            <a:endParaRPr lang="en-US" sz="1050" dirty="0"/>
          </a:p>
        </p:txBody>
      </p:sp>
      <p:pic>
        <p:nvPicPr>
          <p:cNvPr id="13" name="Image 4" descr="preencoded.png"/>
          <p:cNvPicPr>
            <a:picLocks noChangeAspect="1"/>
          </p:cNvPicPr>
          <p:nvPr/>
        </p:nvPicPr>
        <p:blipFill>
          <a:blip r:embed="rId5"/>
          <a:srcRect/>
          <a:stretch>
            <a:fillRect/>
          </a:stretch>
        </p:blipFill>
        <p:spPr>
          <a:xfrm>
            <a:off x="5381625" y="2000250"/>
            <a:ext cx="476250" cy="476250"/>
          </a:xfrm>
          <a:prstGeom prst="rect">
            <a:avLst/>
          </a:prstGeom>
        </p:spPr>
      </p:pic>
      <p:sp>
        <p:nvSpPr>
          <p:cNvPr id="14"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多尺度融合</a:t>
            </a:r>
            <a:endParaRPr lang="en-US" sz="1200" dirty="0"/>
          </a:p>
        </p:txBody>
      </p:sp>
      <p:sp>
        <p:nvSpPr>
          <p:cNvPr id="15" name="Text 8"/>
          <p:cNvSpPr/>
          <p:nvPr/>
        </p:nvSpPr>
        <p:spPr>
          <a:xfrm>
            <a:off x="4762500" y="2838450"/>
            <a:ext cx="1714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ASPP模块通过不同采样率的空洞卷积，融合多尺度特征，增强模型对不同大小物体的识别能力。</a:t>
            </a:r>
            <a:endParaRPr lang="en-US" sz="1050" dirty="0"/>
          </a:p>
        </p:txBody>
      </p:sp>
      <p:pic>
        <p:nvPicPr>
          <p:cNvPr id="16" name="Image 5" descr="preencoded.png"/>
          <p:cNvPicPr>
            <a:picLocks noChangeAspect="1"/>
          </p:cNvPicPr>
          <p:nvPr/>
        </p:nvPicPr>
        <p:blipFill>
          <a:blip r:embed="rId6"/>
          <a:srcRect/>
          <a:stretch>
            <a:fillRect/>
          </a:stretch>
        </p:blipFill>
        <p:spPr>
          <a:xfrm>
            <a:off x="7477125" y="2000250"/>
            <a:ext cx="476250" cy="476250"/>
          </a:xfrm>
          <a:prstGeom prst="rect">
            <a:avLst/>
          </a:prstGeom>
        </p:spPr>
      </p:pic>
      <p:sp>
        <p:nvSpPr>
          <p:cNvPr id="17"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分类与解码</a:t>
            </a:r>
            <a:endParaRPr lang="en-US" sz="1200" dirty="0"/>
          </a:p>
        </p:txBody>
      </p:sp>
      <p:sp>
        <p:nvSpPr>
          <p:cNvPr id="18" name="Text 10"/>
          <p:cNvSpPr/>
          <p:nvPr/>
        </p:nvSpPr>
        <p:spPr>
          <a:xfrm>
            <a:off x="6858000" y="2838450"/>
            <a:ext cx="1714500" cy="838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通过softmax函数进行像素级分类，将每个像素点映射到对应的语义类别，实现精准的语义分割。</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sym typeface="+mn-ea"/>
              </a:rPr>
              <a:t>deeplabv3模型</a:t>
            </a: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架构图</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8" name="Text 4"/>
          <p:cNvSpPr/>
          <p:nvPr/>
        </p:nvSpPr>
        <p:spPr>
          <a:xfrm>
            <a:off x="5715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9" name="Text 5"/>
          <p:cNvSpPr/>
          <p:nvPr/>
        </p:nvSpPr>
        <p:spPr>
          <a:xfrm>
            <a:off x="26670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1" name="Text 7"/>
          <p:cNvSpPr/>
          <p:nvPr/>
        </p:nvSpPr>
        <p:spPr>
          <a:xfrm>
            <a:off x="47625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2" name="Text 8"/>
          <p:cNvSpPr/>
          <p:nvPr/>
        </p:nvSpPr>
        <p:spPr>
          <a:xfrm>
            <a:off x="47625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68580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4" name="Text 10"/>
          <p:cNvSpPr/>
          <p:nvPr/>
        </p:nvSpPr>
        <p:spPr>
          <a:xfrm>
            <a:off x="68580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pic>
        <p:nvPicPr>
          <p:cNvPr id="16" name="图片 15"/>
          <p:cNvPicPr>
            <a:picLocks noChangeAspect="1"/>
          </p:cNvPicPr>
          <p:nvPr/>
        </p:nvPicPr>
        <p:blipFill>
          <a:blip r:embed="rId3"/>
          <a:stretch>
            <a:fillRect/>
          </a:stretch>
        </p:blipFill>
        <p:spPr>
          <a:xfrm>
            <a:off x="0" y="1237615"/>
            <a:ext cx="9144000" cy="3905885"/>
          </a:xfrm>
          <a:prstGeom prst="rect">
            <a:avLst/>
          </a:prstGeom>
        </p:spPr>
      </p:pic>
      <p:sp>
        <p:nvSpPr>
          <p:cNvPr id="17" name="文本框 16"/>
          <p:cNvSpPr txBox="1"/>
          <p:nvPr/>
        </p:nvSpPr>
        <p:spPr>
          <a:xfrm>
            <a:off x="2000250" y="3467015"/>
            <a:ext cx="3048000" cy="299085"/>
          </a:xfrm>
          <a:prstGeom prst="rect">
            <a:avLst/>
          </a:prstGeom>
        </p:spPr>
        <p:txBody>
          <a:bodyPr>
            <a:spAutoFit/>
            <a:extLst>
              <a:ext uri="{4A0BC546-FE56-4ADE-93B0-CB8AF2F6F144}">
                <wpsdc:textFrameExt xmlns:wpsdc="http://www.wps.cn/officeDocument/2022/drawingmlCustomData" type="text"/>
              </a:ext>
            </a:extLst>
          </a:bodyPr>
          <a:p>
            <a:pPr algn="l"/>
            <a:r>
              <a:rPr lang="en-US" altLang="zh-CN" sz="1350">
                <a:latin typeface="Arial" panose="020B0604020202020204" pitchFamily="34" charset="0"/>
                <a:ea typeface="微软雅黑" panose="020B0503020204020204" pitchFamily="34" charset="-122"/>
              </a:rPr>
              <a:t>4               8                 16             16</a:t>
            </a:r>
            <a:endParaRPr lang="en-US" altLang="zh-CN" sz="1350">
              <a:latin typeface="Arial" panose="020B0604020202020204" pitchFamily="34" charset="0"/>
              <a:ea typeface="微软雅黑" panose="020B0503020204020204" pitchFamily="34" charset="-122"/>
            </a:endParaRPr>
          </a:p>
        </p:txBody>
      </p:sp>
      <p:sp>
        <p:nvSpPr>
          <p:cNvPr id="18" name="文本框 17"/>
          <p:cNvSpPr txBox="1"/>
          <p:nvPr/>
        </p:nvSpPr>
        <p:spPr>
          <a:xfrm>
            <a:off x="4664075" y="2839720"/>
            <a:ext cx="606425" cy="244475"/>
          </a:xfrm>
          <a:prstGeom prst="rect">
            <a:avLst/>
          </a:prstGeom>
        </p:spPr>
        <p:txBody>
          <a:bodyPr>
            <a:noAutofit/>
            <a:extLst>
              <a:ext uri="{4A0BC546-FE56-4ADE-93B0-CB8AF2F6F144}">
                <wpsdc:textFrameExt xmlns:wpsdc="http://www.wps.cn/officeDocument/2022/drawingmlCustomData" type="text"/>
              </a:ext>
            </a:extLst>
          </a:bodyPr>
          <a:p>
            <a:pPr algn="l"/>
            <a:r>
              <a:rPr lang="en-US" altLang="zh-CN" sz="1000">
                <a:latin typeface="Arial" panose="020B0604020202020204" pitchFamily="34" charset="0"/>
                <a:ea typeface="微软雅黑" panose="020B0503020204020204" pitchFamily="34" charset="-122"/>
              </a:rPr>
              <a:t>rate=2</a:t>
            </a:r>
            <a:endParaRPr lang="en-US" altLang="zh-CN" sz="1000">
              <a:latin typeface="Arial" panose="020B0604020202020204" pitchFamily="34" charset="0"/>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resnetv2模型</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00050" y="1974056"/>
            <a:ext cx="2085975" cy="2338388"/>
          </a:xfrm>
          <a:prstGeom prst="rect">
            <a:avLst/>
          </a:prstGeom>
        </p:spPr>
      </p:pic>
      <p:sp>
        <p:nvSpPr>
          <p:cNvPr id="8" name="Text 3"/>
          <p:cNvSpPr/>
          <p:nvPr/>
        </p:nvSpPr>
        <p:spPr>
          <a:xfrm>
            <a:off x="752475" y="27551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模型架构</a:t>
            </a:r>
            <a:endParaRPr lang="en-US" sz="1200" dirty="0"/>
          </a:p>
        </p:txBody>
      </p:sp>
      <p:sp>
        <p:nvSpPr>
          <p:cNvPr id="9" name="Text 4"/>
          <p:cNvSpPr/>
          <p:nvPr/>
        </p:nvSpPr>
        <p:spPr>
          <a:xfrm>
            <a:off x="752475" y="3045619"/>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ResNetv2深化残差学习概念，优化网络结构，提升特征表达能力。</a:t>
            </a:r>
            <a:endParaRPr lang="en-US" sz="1050" dirty="0"/>
          </a:p>
        </p:txBody>
      </p:sp>
      <p:pic>
        <p:nvPicPr>
          <p:cNvPr id="10" name="Image 3" descr="preencoded.png"/>
          <p:cNvPicPr>
            <a:picLocks noChangeAspect="1"/>
          </p:cNvPicPr>
          <p:nvPr/>
        </p:nvPicPr>
        <p:blipFill>
          <a:blip r:embed="rId4"/>
          <a:srcRect/>
          <a:stretch>
            <a:fillRect/>
          </a:stretch>
        </p:blipFill>
        <p:spPr>
          <a:xfrm>
            <a:off x="2486025" y="1974056"/>
            <a:ext cx="2085975" cy="2338388"/>
          </a:xfrm>
          <a:prstGeom prst="rect">
            <a:avLst/>
          </a:prstGeom>
        </p:spPr>
      </p:pic>
      <p:sp>
        <p:nvSpPr>
          <p:cNvPr id="11" name="Text 5"/>
          <p:cNvSpPr/>
          <p:nvPr/>
        </p:nvSpPr>
        <p:spPr>
          <a:xfrm>
            <a:off x="2838450" y="27551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残差连接</a:t>
            </a:r>
            <a:endParaRPr lang="en-US" sz="1200" dirty="0"/>
          </a:p>
        </p:txBody>
      </p:sp>
      <p:sp>
        <p:nvSpPr>
          <p:cNvPr id="12" name="Text 6"/>
          <p:cNvSpPr/>
          <p:nvPr/>
        </p:nvSpPr>
        <p:spPr>
          <a:xfrm>
            <a:off x="2838450" y="3045619"/>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采用前激活残差单元，先BN再ReLU，最后卷积，加速收敛，减少梯度消失。</a:t>
            </a:r>
            <a:endParaRPr lang="en-US" sz="1050" dirty="0"/>
          </a:p>
        </p:txBody>
      </p:sp>
      <p:pic>
        <p:nvPicPr>
          <p:cNvPr id="13" name="Image 4" descr="preencoded.png"/>
          <p:cNvPicPr>
            <a:picLocks noChangeAspect="1"/>
          </p:cNvPicPr>
          <p:nvPr/>
        </p:nvPicPr>
        <p:blipFill>
          <a:blip r:embed="rId5"/>
          <a:srcRect/>
          <a:stretch>
            <a:fillRect/>
          </a:stretch>
        </p:blipFill>
        <p:spPr>
          <a:xfrm>
            <a:off x="4572000" y="1974056"/>
            <a:ext cx="2085975" cy="2338388"/>
          </a:xfrm>
          <a:prstGeom prst="rect">
            <a:avLst/>
          </a:prstGeom>
        </p:spPr>
      </p:pic>
      <p:sp>
        <p:nvSpPr>
          <p:cNvPr id="14" name="Text 7"/>
          <p:cNvSpPr/>
          <p:nvPr/>
        </p:nvSpPr>
        <p:spPr>
          <a:xfrm>
            <a:off x="4924425" y="27551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特征提取</a:t>
            </a:r>
            <a:endParaRPr lang="en-US" sz="1200" dirty="0"/>
          </a:p>
        </p:txBody>
      </p:sp>
      <p:sp>
        <p:nvSpPr>
          <p:cNvPr id="15" name="Text 8"/>
          <p:cNvSpPr/>
          <p:nvPr/>
        </p:nvSpPr>
        <p:spPr>
          <a:xfrm>
            <a:off x="4924425" y="3045619"/>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通过多尺度卷积和池化层，有效捕捉图像多层次信息，增强场景分类准确性。</a:t>
            </a:r>
            <a:endParaRPr lang="en-US" sz="1050" dirty="0"/>
          </a:p>
        </p:txBody>
      </p:sp>
      <p:pic>
        <p:nvPicPr>
          <p:cNvPr id="16" name="Image 5" descr="preencoded.png"/>
          <p:cNvPicPr>
            <a:picLocks noChangeAspect="1"/>
          </p:cNvPicPr>
          <p:nvPr/>
        </p:nvPicPr>
        <p:blipFill>
          <a:blip r:embed="rId6"/>
          <a:srcRect/>
          <a:stretch>
            <a:fillRect/>
          </a:stretch>
        </p:blipFill>
        <p:spPr>
          <a:xfrm>
            <a:off x="6657975" y="1974056"/>
            <a:ext cx="2085975" cy="2338388"/>
          </a:xfrm>
          <a:prstGeom prst="rect">
            <a:avLst/>
          </a:prstGeom>
        </p:spPr>
      </p:pic>
      <p:sp>
        <p:nvSpPr>
          <p:cNvPr id="17" name="Text 9"/>
          <p:cNvSpPr/>
          <p:nvPr/>
        </p:nvSpPr>
        <p:spPr>
          <a:xfrm>
            <a:off x="7010400" y="27551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应用场景</a:t>
            </a:r>
            <a:endParaRPr lang="en-US" sz="1200" dirty="0"/>
          </a:p>
        </p:txBody>
      </p:sp>
      <p:sp>
        <p:nvSpPr>
          <p:cNvPr id="18" name="Text 10"/>
          <p:cNvSpPr/>
          <p:nvPr/>
        </p:nvSpPr>
        <p:spPr>
          <a:xfrm>
            <a:off x="7010400" y="3045619"/>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适用于各类场景识别，尤其在复杂环境和细节丰富的图像中表现卓越。</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p>
            <a:endParaRPr lang="zh-CN" altLang="en-US"/>
          </a:p>
        </p:txBody>
      </p:sp>
      <p:pic>
        <p:nvPicPr>
          <p:cNvPr id="3" name="Image 0" descr="preencoded.png"/>
          <p:cNvPicPr>
            <a:picLocks noChangeAspect="1"/>
          </p:cNvPicPr>
          <p:nvPr/>
        </p:nvPicPr>
        <p:blipFill>
          <a:blip r:embed="rId1"/>
          <a:srcRect/>
          <a:stretch>
            <a:fillRect/>
          </a:stretch>
        </p:blipFill>
        <p:spPr>
          <a:xfrm>
            <a:off x="0" y="0"/>
            <a:ext cx="2952750" cy="5143500"/>
          </a:xfrm>
          <a:prstGeom prst="rect">
            <a:avLst/>
          </a:prstGeom>
        </p:spPr>
      </p:pic>
      <p:sp>
        <p:nvSpPr>
          <p:cNvPr id="4"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5"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6" name="Text 3"/>
          <p:cNvSpPr/>
          <p:nvPr/>
        </p:nvSpPr>
        <p:spPr>
          <a:xfrm>
            <a:off x="3524250" y="67389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7" name="Text 4"/>
          <p:cNvSpPr/>
          <p:nvPr/>
        </p:nvSpPr>
        <p:spPr>
          <a:xfrm>
            <a:off x="3990975" y="74533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项目概述</a:t>
            </a:r>
            <a:endParaRPr lang="en-US" sz="1200" dirty="0"/>
          </a:p>
        </p:txBody>
      </p:sp>
      <p:sp>
        <p:nvSpPr>
          <p:cNvPr id="8" name="Text 5"/>
          <p:cNvSpPr/>
          <p:nvPr/>
        </p:nvSpPr>
        <p:spPr>
          <a:xfrm>
            <a:off x="3990975" y="99298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9" name="Text 6"/>
          <p:cNvSpPr/>
          <p:nvPr/>
        </p:nvSpPr>
        <p:spPr>
          <a:xfrm>
            <a:off x="3524250" y="13025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0" name="Text 7"/>
          <p:cNvSpPr/>
          <p:nvPr/>
        </p:nvSpPr>
        <p:spPr>
          <a:xfrm>
            <a:off x="3990975" y="137398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系统结构与模块</a:t>
            </a:r>
            <a:endParaRPr lang="en-US" sz="1200" dirty="0"/>
          </a:p>
        </p:txBody>
      </p:sp>
      <p:sp>
        <p:nvSpPr>
          <p:cNvPr id="11" name="Text 8"/>
          <p:cNvSpPr/>
          <p:nvPr/>
        </p:nvSpPr>
        <p:spPr>
          <a:xfrm>
            <a:off x="3990975" y="162163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2" name="Text 9"/>
          <p:cNvSpPr/>
          <p:nvPr/>
        </p:nvSpPr>
        <p:spPr>
          <a:xfrm>
            <a:off x="3524250" y="193119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3" name="Text 10"/>
          <p:cNvSpPr/>
          <p:nvPr/>
        </p:nvSpPr>
        <p:spPr>
          <a:xfrm>
            <a:off x="3990975" y="200263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模块设计详解</a:t>
            </a:r>
            <a:endParaRPr lang="en-US" sz="1200" dirty="0"/>
          </a:p>
        </p:txBody>
      </p:sp>
      <p:sp>
        <p:nvSpPr>
          <p:cNvPr id="14" name="Text 11"/>
          <p:cNvSpPr/>
          <p:nvPr/>
        </p:nvSpPr>
        <p:spPr>
          <a:xfrm>
            <a:off x="3990975" y="225028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5" name="Text 12"/>
          <p:cNvSpPr/>
          <p:nvPr/>
        </p:nvSpPr>
        <p:spPr>
          <a:xfrm>
            <a:off x="3524250" y="25598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6" name="Text 13"/>
          <p:cNvSpPr/>
          <p:nvPr/>
        </p:nvSpPr>
        <p:spPr>
          <a:xfrm>
            <a:off x="3990975" y="263128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关键技术与算法</a:t>
            </a:r>
            <a:endParaRPr lang="en-US" sz="1200" dirty="0"/>
          </a:p>
        </p:txBody>
      </p:sp>
      <p:sp>
        <p:nvSpPr>
          <p:cNvPr id="17" name="Text 14"/>
          <p:cNvSpPr/>
          <p:nvPr/>
        </p:nvSpPr>
        <p:spPr>
          <a:xfrm>
            <a:off x="3990975" y="2878931"/>
            <a:ext cx="4581525"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8" name="Text 15"/>
          <p:cNvSpPr/>
          <p:nvPr/>
        </p:nvSpPr>
        <p:spPr>
          <a:xfrm>
            <a:off x="3524250" y="318849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4F44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19" name="Text 16"/>
          <p:cNvSpPr/>
          <p:nvPr/>
        </p:nvSpPr>
        <p:spPr>
          <a:xfrm>
            <a:off x="3990975" y="3259931"/>
            <a:ext cx="4581525"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22" name="Text 19"/>
          <p:cNvSpPr/>
          <p:nvPr/>
        </p:nvSpPr>
        <p:spPr>
          <a:xfrm>
            <a:off x="3990975" y="3259931"/>
            <a:ext cx="4581525"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结论与展望</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765175"/>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模型架构图</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8" name="Text 4"/>
          <p:cNvSpPr/>
          <p:nvPr/>
        </p:nvSpPr>
        <p:spPr>
          <a:xfrm>
            <a:off x="5715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9" name="Text 5"/>
          <p:cNvSpPr/>
          <p:nvPr/>
        </p:nvSpPr>
        <p:spPr>
          <a:xfrm>
            <a:off x="26670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0" name="Text 6"/>
          <p:cNvSpPr/>
          <p:nvPr/>
        </p:nvSpPr>
        <p:spPr>
          <a:xfrm>
            <a:off x="26670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1" name="Text 7"/>
          <p:cNvSpPr/>
          <p:nvPr/>
        </p:nvSpPr>
        <p:spPr>
          <a:xfrm>
            <a:off x="47625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2" name="Text 8"/>
          <p:cNvSpPr/>
          <p:nvPr/>
        </p:nvSpPr>
        <p:spPr>
          <a:xfrm>
            <a:off x="47625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6858000" y="2000250"/>
            <a:ext cx="17145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4" name="Text 10"/>
          <p:cNvSpPr/>
          <p:nvPr/>
        </p:nvSpPr>
        <p:spPr>
          <a:xfrm>
            <a:off x="6858000" y="2247900"/>
            <a:ext cx="1714500" cy="209550"/>
          </a:xfrm>
          <a:prstGeom prst="rect">
            <a:avLst/>
          </a:prstGeom>
          <a:noFill/>
        </p:spPr>
        <p:txBody>
          <a:bodyPr vert="horz" wrap="square" lIns="0" tIns="0" rIns="0" bIns="0" rtlCol="0" anchor="ctr"/>
          <a:lstStyle/>
          <a:p>
            <a:pPr marL="0" indent="0" algn="l">
              <a:lnSpc>
                <a:spcPts val="1650"/>
              </a:lnSpc>
              <a:buNone/>
            </a:pPr>
            <a:endParaRPr lang="en-US" sz="1050" dirty="0"/>
          </a:p>
        </p:txBody>
      </p:sp>
      <p:pic>
        <p:nvPicPr>
          <p:cNvPr id="15" name="图片 -2147482616"/>
          <p:cNvPicPr>
            <a:picLocks noChangeAspect="1"/>
          </p:cNvPicPr>
          <p:nvPr/>
        </p:nvPicPr>
        <p:blipFill>
          <a:blip r:embed="rId3"/>
          <a:stretch>
            <a:fillRect/>
          </a:stretch>
        </p:blipFill>
        <p:spPr>
          <a:xfrm>
            <a:off x="243840" y="869315"/>
            <a:ext cx="3643630" cy="3914775"/>
          </a:xfrm>
          <a:prstGeom prst="rect">
            <a:avLst/>
          </a:prstGeom>
          <a:noFill/>
          <a:ln w="9525">
            <a:noFill/>
          </a:ln>
        </p:spPr>
      </p:pic>
      <p:pic>
        <p:nvPicPr>
          <p:cNvPr id="16" name="图片 -2147482609" descr="截屏2024-12-26 17.14.39"/>
          <p:cNvPicPr>
            <a:picLocks noChangeAspect="1"/>
          </p:cNvPicPr>
          <p:nvPr/>
        </p:nvPicPr>
        <p:blipFill>
          <a:blip r:embed="rId4"/>
          <a:stretch>
            <a:fillRect/>
          </a:stretch>
        </p:blipFill>
        <p:spPr>
          <a:xfrm>
            <a:off x="4434205" y="869315"/>
            <a:ext cx="4309745" cy="380555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417195"/>
          </a:xfrm>
          <a:prstGeom prst="rect">
            <a:avLst/>
          </a:prstGeom>
          <a:solidFill>
            <a:srgbClr val="FFFFFF"/>
          </a:solidFill>
        </p:spPr>
      </p:sp>
      <p:pic>
        <p:nvPicPr>
          <p:cNvPr id="3" name="Image 0" descr="preencoded.png"/>
          <p:cNvPicPr>
            <a:picLocks noChangeAspect="1"/>
          </p:cNvPicPr>
          <p:nvPr/>
        </p:nvPicPr>
        <p:blipFill>
          <a:blip r:embed="rId1"/>
          <a:srcRect l="2526" r="2526"/>
          <a:stretch>
            <a:fillRect/>
          </a:stretch>
        </p:blipFill>
        <p:spPr>
          <a:xfrm>
            <a:off x="0" y="0"/>
            <a:ext cx="9143365" cy="5417185"/>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前端展示技术</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custDataLst>
              <p:tags r:id="rId2"/>
            </p:custDataLst>
          </p:nvPr>
        </p:nvPicPr>
        <p:blipFill>
          <a:blip r:embed="rId3"/>
          <a:srcRect/>
          <a:stretch>
            <a:fillRect/>
          </a:stretch>
        </p:blipFill>
        <p:spPr>
          <a:xfrm>
            <a:off x="481965" y="952500"/>
            <a:ext cx="8286750" cy="3836045"/>
          </a:xfrm>
          <a:prstGeom prst="rect">
            <a:avLst/>
          </a:prstGeom>
        </p:spPr>
      </p:pic>
      <p:sp>
        <p:nvSpPr>
          <p:cNvPr id="7" name="Text 3"/>
          <p:cNvSpPr/>
          <p:nvPr>
            <p:custDataLst>
              <p:tags r:id="rId4"/>
            </p:custDataLst>
          </p:nvPr>
        </p:nvSpPr>
        <p:spPr>
          <a:xfrm>
            <a:off x="629186" y="3442662"/>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构建直观界面</a:t>
            </a:r>
            <a:endParaRPr lang="en-US" sz="1200" dirty="0"/>
          </a:p>
        </p:txBody>
      </p:sp>
      <p:sp>
        <p:nvSpPr>
          <p:cNvPr id="8" name="Text 4"/>
          <p:cNvSpPr/>
          <p:nvPr>
            <p:custDataLst>
              <p:tags r:id="rId5"/>
            </p:custDataLst>
          </p:nvPr>
        </p:nvSpPr>
        <p:spPr>
          <a:xfrm>
            <a:off x="629186" y="3695075"/>
            <a:ext cx="1333500" cy="876300"/>
          </a:xfrm>
          <a:prstGeom prst="rect">
            <a:avLst/>
          </a:prstGeom>
          <a:noFill/>
        </p:spPr>
        <p:txBody>
          <a:bodyPr vert="horz" wrap="square" lIns="0" tIns="0" rIns="0" bIns="0" rtlCol="0" anchor="ctr"/>
          <a:lstStyle/>
          <a:p>
            <a:pPr marL="0" indent="0" algn="r">
              <a:lnSpc>
                <a:spcPts val="1650"/>
              </a:lnSpc>
              <a:buNone/>
            </a:pP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采用 </a:t>
            </a: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Tkinter</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 </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框架</a:t>
            </a: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构建直观界面，确保原始图片、分割结果与分类标签合理布局</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a:t>
            </a:r>
            <a:endParaRPr lang="en-US" sz="1050" dirty="0"/>
          </a:p>
        </p:txBody>
      </p:sp>
      <p:sp>
        <p:nvSpPr>
          <p:cNvPr id="9" name="Text 5"/>
          <p:cNvSpPr/>
          <p:nvPr>
            <p:custDataLst>
              <p:tags r:id="rId6"/>
            </p:custDataLst>
          </p:nvPr>
        </p:nvSpPr>
        <p:spPr>
          <a:xfrm>
            <a:off x="571401" y="872490"/>
            <a:ext cx="13335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精准呈现结果</a:t>
            </a:r>
            <a:endParaRPr lang="en-US" sz="1200" dirty="0"/>
          </a:p>
        </p:txBody>
      </p:sp>
      <p:sp>
        <p:nvSpPr>
          <p:cNvPr id="10" name="Text 6"/>
          <p:cNvSpPr/>
          <p:nvPr>
            <p:custDataLst>
              <p:tags r:id="rId7"/>
            </p:custDataLst>
          </p:nvPr>
        </p:nvSpPr>
        <p:spPr>
          <a:xfrm>
            <a:off x="571401" y="1124903"/>
            <a:ext cx="1333500" cy="1295400"/>
          </a:xfrm>
          <a:prstGeom prst="rect">
            <a:avLst/>
          </a:prstGeom>
          <a:noFill/>
        </p:spPr>
        <p:txBody>
          <a:bodyPr vert="horz" wrap="square" lIns="0" tIns="0" rIns="0" bIns="0" rtlCol="0" anchor="ctr"/>
          <a:lstStyle/>
          <a:p>
            <a:pPr marL="0" indent="0" algn="r">
              <a:lnSpc>
                <a:spcPts val="1650"/>
              </a:lnSpc>
              <a:buNone/>
            </a:pP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结合</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Python</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图像处理库与</a:t>
            </a:r>
            <a:r>
              <a:rPr lang="en-US" altLang="zh-CN"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Tkinter</a:t>
            </a:r>
            <a:r>
              <a:rPr lang="en-US" altLang="zh-CN"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 Canvas</a:t>
            </a:r>
            <a:r>
              <a:rPr lang="zh-CN" alt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技术</a:t>
            </a: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将语义分割结果以彩色区域精准呈现，同时动态调整字体与颜色突出场景分类结果</a:t>
            </a: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a:t>
            </a:r>
            <a:endParaRPr lang="en-US" sz="1050" dirty="0"/>
          </a:p>
        </p:txBody>
      </p:sp>
      <p:sp>
        <p:nvSpPr>
          <p:cNvPr id="11" name="Text 7"/>
          <p:cNvSpPr/>
          <p:nvPr>
            <p:custDataLst>
              <p:tags r:id="rId8"/>
            </p:custDataLst>
          </p:nvPr>
        </p:nvSpPr>
        <p:spPr>
          <a:xfrm>
            <a:off x="7242274" y="3442662"/>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优化加载速度</a:t>
            </a:r>
            <a:endParaRPr lang="en-US" sz="1200" dirty="0"/>
          </a:p>
        </p:txBody>
      </p:sp>
      <p:sp>
        <p:nvSpPr>
          <p:cNvPr id="12" name="Text 8"/>
          <p:cNvSpPr/>
          <p:nvPr>
            <p:custDataLst>
              <p:tags r:id="rId9"/>
            </p:custDataLst>
          </p:nvPr>
        </p:nvSpPr>
        <p:spPr>
          <a:xfrm>
            <a:off x="7295614" y="3695075"/>
            <a:ext cx="133350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优化页面加载速度，确保用户操作如点击、缩放等反馈即时。</a:t>
            </a:r>
            <a:endParaRPr lang="en-US" sz="1050" dirty="0"/>
          </a:p>
        </p:txBody>
      </p:sp>
      <p:sp>
        <p:nvSpPr>
          <p:cNvPr id="13" name="Text 9"/>
          <p:cNvSpPr/>
          <p:nvPr>
            <p:custDataLst>
              <p:tags r:id="rId10"/>
            </p:custDataLst>
          </p:nvPr>
        </p:nvSpPr>
        <p:spPr>
          <a:xfrm>
            <a:off x="7239099" y="872490"/>
            <a:ext cx="13335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提升用户体验</a:t>
            </a:r>
            <a:endParaRPr lang="en-US" sz="1200" dirty="0"/>
          </a:p>
        </p:txBody>
      </p:sp>
      <p:sp>
        <p:nvSpPr>
          <p:cNvPr id="14" name="Text 10"/>
          <p:cNvSpPr/>
          <p:nvPr>
            <p:custDataLst>
              <p:tags r:id="rId11"/>
            </p:custDataLst>
          </p:nvPr>
        </p:nvSpPr>
        <p:spPr>
          <a:xfrm>
            <a:off x="7242274" y="1124903"/>
            <a:ext cx="1333500" cy="10858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全面提升用户体验与交互流畅性，确保用户在使用过程中获得良好的视觉和操作体验。</a:t>
            </a:r>
            <a:endParaRPr lang="en-US" sz="10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229225"/>
          </a:xfrm>
          <a:prstGeom prst="rect">
            <a:avLst/>
          </a:prstGeom>
          <a:solidFill>
            <a:srgbClr val="FFFFFF"/>
          </a:solidFill>
        </p:spPr>
      </p:sp>
      <p:pic>
        <p:nvPicPr>
          <p:cNvPr id="3" name="Image 0" descr="preencoded.png"/>
          <p:cNvPicPr>
            <a:picLocks noChangeAspect="1"/>
          </p:cNvPicPr>
          <p:nvPr/>
        </p:nvPicPr>
        <p:blipFill>
          <a:blip r:embed="rId1"/>
          <a:srcRect l="820" r="820"/>
          <a:stretch>
            <a:fillRect/>
          </a:stretch>
        </p:blipFill>
        <p:spPr>
          <a:xfrm>
            <a:off x="0" y="0"/>
            <a:ext cx="9144000" cy="5229225"/>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性能评估</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8625" y="1504950"/>
            <a:ext cx="8286750" cy="3648075"/>
          </a:xfrm>
          <a:prstGeom prst="rect">
            <a:avLst/>
          </a:prstGeom>
        </p:spPr>
      </p:pic>
      <p:sp>
        <p:nvSpPr>
          <p:cNvPr id="8" name="Text 3"/>
          <p:cNvSpPr/>
          <p:nvPr/>
        </p:nvSpPr>
        <p:spPr>
          <a:xfrm>
            <a:off x="3819525" y="3381375"/>
            <a:ext cx="1504950" cy="323850"/>
          </a:xfrm>
          <a:prstGeom prst="rect">
            <a:avLst/>
          </a:prstGeom>
          <a:noFill/>
        </p:spPr>
        <p:txBody>
          <a:bodyPr vert="horz" wrap="square" lIns="0" tIns="0" rIns="0" bIns="0" rtlCol="0" anchor="ctr"/>
          <a:lstStyle/>
          <a:p>
            <a:pPr marL="0" indent="0" algn="ctr">
              <a:lnSpc>
                <a:spcPts val="1650"/>
              </a:lnSpc>
              <a:buNone/>
            </a:pPr>
            <a:r>
              <a:rPr lang="en-US" sz="16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模型评估与优化</a:t>
            </a:r>
            <a:endParaRPr lang="en-US" sz="1650" dirty="0"/>
          </a:p>
        </p:txBody>
      </p:sp>
      <p:sp>
        <p:nvSpPr>
          <p:cNvPr id="9" name="Text 4"/>
          <p:cNvSpPr/>
          <p:nvPr/>
        </p:nvSpPr>
        <p:spPr>
          <a:xfrm>
            <a:off x="1938338" y="1647825"/>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性能量化指标</a:t>
            </a:r>
            <a:endParaRPr lang="en-US" sz="1500" dirty="0"/>
          </a:p>
        </p:txBody>
      </p:sp>
      <p:sp>
        <p:nvSpPr>
          <p:cNvPr id="10" name="Text 5"/>
          <p:cNvSpPr/>
          <p:nvPr/>
        </p:nvSpPr>
        <p:spPr>
          <a:xfrm>
            <a:off x="447675" y="2209800"/>
            <a:ext cx="2295525" cy="2476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精度，衡量分类正确的样本比例。</a:t>
            </a:r>
            <a:endParaRPr lang="en-US" sz="1050" dirty="0"/>
          </a:p>
        </p:txBody>
      </p:sp>
      <p:sp>
        <p:nvSpPr>
          <p:cNvPr id="11" name="Text 6"/>
          <p:cNvSpPr/>
          <p:nvPr/>
        </p:nvSpPr>
        <p:spPr>
          <a:xfrm>
            <a:off x="447675" y="2495550"/>
            <a:ext cx="2295525"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召回率，衡量实际正类被正确预测的比例。</a:t>
            </a:r>
            <a:endParaRPr lang="en-US" sz="1050" dirty="0"/>
          </a:p>
        </p:txBody>
      </p:sp>
      <p:sp>
        <p:nvSpPr>
          <p:cNvPr id="12" name="Text 7"/>
          <p:cNvSpPr/>
          <p:nvPr/>
        </p:nvSpPr>
        <p:spPr>
          <a:xfrm>
            <a:off x="447675" y="2990850"/>
            <a:ext cx="2295525"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F1分数，综合考虑精度和召回率的调和平均值。</a:t>
            </a:r>
            <a:endParaRPr lang="en-US" sz="1050" dirty="0"/>
          </a:p>
        </p:txBody>
      </p:sp>
      <p:sp>
        <p:nvSpPr>
          <p:cNvPr id="13" name="Text 8"/>
          <p:cNvSpPr/>
          <p:nvPr/>
        </p:nvSpPr>
        <p:spPr>
          <a:xfrm>
            <a:off x="1747837" y="3619500"/>
            <a:ext cx="1371600" cy="323850"/>
          </a:xfrm>
          <a:prstGeom prst="rect">
            <a:avLst/>
          </a:prstGeom>
          <a:noFill/>
        </p:spPr>
        <p:txBody>
          <a:bodyPr vert="horz" wrap="square" lIns="0" tIns="0" rIns="0" bIns="0" rtlCol="0" anchor="ctr"/>
          <a:lstStyle/>
          <a:p>
            <a:pPr marL="0" indent="0">
              <a:lnSpc>
                <a:spcPts val="2250"/>
              </a:lnSpc>
              <a:buNone/>
            </a:pPr>
            <a:r>
              <a:rPr lang="en-US" sz="150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测试环境一致性</a:t>
            </a:r>
            <a:endParaRPr lang="en-US" sz="1500" dirty="0"/>
          </a:p>
        </p:txBody>
      </p:sp>
      <p:sp>
        <p:nvSpPr>
          <p:cNvPr id="14" name="Text 9"/>
          <p:cNvSpPr/>
          <p:nvPr/>
        </p:nvSpPr>
        <p:spPr>
          <a:xfrm>
            <a:off x="447675" y="4181475"/>
            <a:ext cx="2295525"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使用Cityscapes数据集保证测试环境的一致性。</a:t>
            </a:r>
            <a:endParaRPr lang="en-US" sz="1050" dirty="0"/>
          </a:p>
        </p:txBody>
      </p:sp>
      <p:sp>
        <p:nvSpPr>
          <p:cNvPr id="15" name="Text 10"/>
          <p:cNvSpPr/>
          <p:nvPr/>
        </p:nvSpPr>
        <p:spPr>
          <a:xfrm>
            <a:off x="447675" y="4676775"/>
            <a:ext cx="2295525"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使用ADE20K数据集确保测试条件相同。</a:t>
            </a:r>
            <a:endParaRPr lang="en-US" sz="1050" dirty="0"/>
          </a:p>
        </p:txBody>
      </p:sp>
      <p:sp>
        <p:nvSpPr>
          <p:cNvPr id="16" name="Text 11"/>
          <p:cNvSpPr/>
          <p:nvPr/>
        </p:nvSpPr>
        <p:spPr>
          <a:xfrm>
            <a:off x="6405563" y="2000250"/>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性能对比分析</a:t>
            </a:r>
            <a:endParaRPr lang="en-US" sz="1500" dirty="0"/>
          </a:p>
        </p:txBody>
      </p:sp>
      <p:sp>
        <p:nvSpPr>
          <p:cNvPr id="17" name="Text 12"/>
          <p:cNvSpPr/>
          <p:nvPr/>
        </p:nvSpPr>
        <p:spPr>
          <a:xfrm>
            <a:off x="6400800" y="2562225"/>
            <a:ext cx="229552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对比基线模型分析多任务学习的性能提升。</a:t>
            </a:r>
            <a:endParaRPr lang="en-US" sz="1050" dirty="0"/>
          </a:p>
        </p:txBody>
      </p:sp>
      <p:sp>
        <p:nvSpPr>
          <p:cNvPr id="18" name="Text 13"/>
          <p:cNvSpPr/>
          <p:nvPr/>
        </p:nvSpPr>
        <p:spPr>
          <a:xfrm>
            <a:off x="6400800" y="3057525"/>
            <a:ext cx="229552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识别潜在瓶颈，发现影响性能的关键因素。</a:t>
            </a:r>
            <a:endParaRPr lang="en-US" sz="1050" dirty="0"/>
          </a:p>
        </p:txBody>
      </p:sp>
      <p:sp>
        <p:nvSpPr>
          <p:cNvPr id="19" name="Text 14"/>
          <p:cNvSpPr/>
          <p:nvPr/>
        </p:nvSpPr>
        <p:spPr>
          <a:xfrm>
            <a:off x="6405563" y="3686175"/>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模型优化策略</a:t>
            </a:r>
            <a:endParaRPr lang="en-US" sz="1500" dirty="0"/>
          </a:p>
        </p:txBody>
      </p:sp>
      <p:sp>
        <p:nvSpPr>
          <p:cNvPr id="20" name="Text 15"/>
          <p:cNvSpPr/>
          <p:nvPr/>
        </p:nvSpPr>
        <p:spPr>
          <a:xfrm>
            <a:off x="6400800" y="4248150"/>
            <a:ext cx="22955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根据评估反馈调整模型参数。</a:t>
            </a:r>
            <a:endParaRPr lang="en-US" sz="1050" dirty="0"/>
          </a:p>
        </p:txBody>
      </p:sp>
      <p:sp>
        <p:nvSpPr>
          <p:cNvPr id="21" name="Text 16"/>
          <p:cNvSpPr/>
          <p:nvPr/>
        </p:nvSpPr>
        <p:spPr>
          <a:xfrm>
            <a:off x="6400800" y="4533900"/>
            <a:ext cx="22955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优化算法以提升系统整体效能。</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zh-CN" altLang="en-US" sz="3750" b="1" dirty="0">
                <a:solidFill>
                  <a:schemeClr val="bg1"/>
                </a:solidFill>
              </a:rPr>
              <a:t>结论与展望</a:t>
            </a:r>
            <a:endParaRPr lang="zh-CN" altLang="en-US" sz="3750" b="1" dirty="0">
              <a:solidFill>
                <a:schemeClr val="bg1"/>
              </a:solidFill>
            </a:endParaRPr>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40000"/>
                  </a:srgbClr>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657850"/>
          </a:xfrm>
          <a:prstGeom prst="rect">
            <a:avLst/>
          </a:prstGeom>
          <a:solidFill>
            <a:srgbClr val="FFFFFF"/>
          </a:solidFill>
        </p:spPr>
      </p:sp>
      <p:pic>
        <p:nvPicPr>
          <p:cNvPr id="3" name="Image 0" descr="preencoded.png"/>
          <p:cNvPicPr>
            <a:picLocks noChangeAspect="1"/>
          </p:cNvPicPr>
          <p:nvPr/>
        </p:nvPicPr>
        <p:blipFill>
          <a:blip r:embed="rId1"/>
          <a:srcRect l="4545" r="4545"/>
          <a:stretch>
            <a:fillRect/>
          </a:stretch>
        </p:blipFill>
        <p:spPr>
          <a:xfrm>
            <a:off x="635" y="0"/>
            <a:ext cx="9426575" cy="5832475"/>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855345"/>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zh-CN" alt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模型效果</a:t>
            </a:r>
            <a:r>
              <a:rPr lang="zh-CN" alt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展示</a:t>
            </a:r>
            <a:endParaRPr lang="zh-CN" alt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28" name="图片 27"/>
          <p:cNvPicPr>
            <a:picLocks noChangeAspect="1"/>
          </p:cNvPicPr>
          <p:nvPr/>
        </p:nvPicPr>
        <p:blipFill>
          <a:blip r:embed="rId3"/>
          <a:stretch>
            <a:fillRect/>
          </a:stretch>
        </p:blipFill>
        <p:spPr>
          <a:xfrm>
            <a:off x="4618355" y="1043305"/>
            <a:ext cx="4108450" cy="2108835"/>
          </a:xfrm>
          <a:prstGeom prst="rect">
            <a:avLst/>
          </a:prstGeom>
        </p:spPr>
      </p:pic>
      <p:sp>
        <p:nvSpPr>
          <p:cNvPr id="29" name="文本框 28"/>
          <p:cNvSpPr txBox="1"/>
          <p:nvPr/>
        </p:nvSpPr>
        <p:spPr>
          <a:xfrm>
            <a:off x="8726805" y="1294130"/>
            <a:ext cx="417195" cy="1380490"/>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分类模型</a:t>
            </a:r>
            <a:r>
              <a:rPr lang="zh-CN" altLang="en-US" sz="1350">
                <a:latin typeface="Arial" panose="020B0604020202020204" pitchFamily="34" charset="0"/>
                <a:ea typeface="微软雅黑" panose="020B0503020204020204" pitchFamily="34" charset="-122"/>
              </a:rPr>
              <a:t>效果</a:t>
            </a:r>
            <a:endParaRPr lang="zh-CN" altLang="en-US" sz="1350">
              <a:latin typeface="Arial" panose="020B0604020202020204" pitchFamily="34" charset="0"/>
              <a:ea typeface="微软雅黑" panose="020B0503020204020204" pitchFamily="34" charset="-122"/>
            </a:endParaRPr>
          </a:p>
        </p:txBody>
      </p:sp>
      <p:pic>
        <p:nvPicPr>
          <p:cNvPr id="30" name="图片 29"/>
          <p:cNvPicPr>
            <a:picLocks noChangeAspect="1"/>
          </p:cNvPicPr>
          <p:nvPr/>
        </p:nvPicPr>
        <p:blipFill>
          <a:blip r:embed="rId4"/>
          <a:stretch>
            <a:fillRect/>
          </a:stretch>
        </p:blipFill>
        <p:spPr>
          <a:xfrm>
            <a:off x="0" y="855345"/>
            <a:ext cx="4118610" cy="2359660"/>
          </a:xfrm>
          <a:prstGeom prst="rect">
            <a:avLst/>
          </a:prstGeom>
        </p:spPr>
      </p:pic>
      <p:sp>
        <p:nvSpPr>
          <p:cNvPr id="31" name="文本框 30"/>
          <p:cNvSpPr txBox="1"/>
          <p:nvPr/>
        </p:nvSpPr>
        <p:spPr>
          <a:xfrm>
            <a:off x="3860800" y="1402715"/>
            <a:ext cx="361950" cy="1322705"/>
          </a:xfrm>
          <a:prstGeom prst="rect">
            <a:avLst/>
          </a:prstGeom>
        </p:spPr>
        <p:txBody>
          <a:bodyPr wrap="square">
            <a:noAutofit/>
            <a:extLst>
              <a:ext uri="{4A0BC546-FE56-4ADE-93B0-CB8AF2F6F144}">
                <wpsdc:textFrameExt xmlns:wpsdc="http://www.wps.cn/officeDocument/2022/drawingmlCustomData" type="text"/>
              </a:ext>
            </a:extLst>
          </a:bodyPr>
          <a:p>
            <a:pPr algn="l"/>
            <a:r>
              <a:rPr lang="zh-CN" altLang="en-US" sz="1350">
                <a:latin typeface="Arial" panose="020B0604020202020204" pitchFamily="34" charset="0"/>
                <a:ea typeface="微软雅黑" panose="020B0503020204020204" pitchFamily="34" charset="-122"/>
              </a:rPr>
              <a:t>分割模型</a:t>
            </a:r>
            <a:r>
              <a:rPr lang="zh-CN" altLang="en-US" sz="1350">
                <a:latin typeface="Arial" panose="020B0604020202020204" pitchFamily="34" charset="0"/>
                <a:ea typeface="微软雅黑" panose="020B0503020204020204" pitchFamily="34" charset="-122"/>
              </a:rPr>
              <a:t>效果</a:t>
            </a:r>
            <a:endParaRPr lang="zh-CN" altLang="en-US" sz="1350">
              <a:latin typeface="Arial" panose="020B0604020202020204" pitchFamily="34" charset="0"/>
              <a:ea typeface="微软雅黑" panose="020B0503020204020204" pitchFamily="34" charset="-122"/>
            </a:endParaRPr>
          </a:p>
        </p:txBody>
      </p:sp>
      <p:sp>
        <p:nvSpPr>
          <p:cNvPr id="32" name="文本框 31"/>
          <p:cNvSpPr txBox="1"/>
          <p:nvPr/>
        </p:nvSpPr>
        <p:spPr>
          <a:xfrm>
            <a:off x="830580" y="3340100"/>
            <a:ext cx="7510780" cy="1142365"/>
          </a:xfrm>
          <a:prstGeom prst="rect">
            <a:avLst/>
          </a:prstGeom>
        </p:spPr>
        <p:txBody>
          <a:bodyPr>
            <a:noAutofit/>
            <a:extLst>
              <a:ext uri="{4A0BC546-FE56-4ADE-93B0-CB8AF2F6F144}">
                <wpsdc:textFrameExt xmlns:wpsdc="http://www.wps.cn/officeDocument/2022/drawingmlCustomData" type="text"/>
              </a:ext>
            </a:extLst>
          </a:bodyPr>
          <a:p>
            <a:pPr algn="l"/>
            <a:r>
              <a:rPr lang="en-US" altLang="zh-CN" sz="1350">
                <a:latin typeface="Arial" panose="020B0604020202020204" pitchFamily="34" charset="0"/>
                <a:ea typeface="微软雅黑" panose="020B0503020204020204" pitchFamily="34" charset="-122"/>
              </a:rPr>
              <a:t>  </a:t>
            </a:r>
            <a:r>
              <a:rPr lang="zh-CN" altLang="en-US" sz="1350">
                <a:latin typeface="Arial" panose="020B0604020202020204" pitchFamily="34" charset="0"/>
                <a:ea typeface="微软雅黑" panose="020B0503020204020204" pitchFamily="34" charset="-122"/>
              </a:rPr>
              <a:t>结合两张图，</a:t>
            </a:r>
            <a:r>
              <a:rPr lang="en-US" altLang="zh-CN" sz="1350">
                <a:latin typeface="Arial" panose="020B0604020202020204" pitchFamily="34" charset="0"/>
                <a:ea typeface="微软雅黑" panose="020B0503020204020204" pitchFamily="34" charset="-122"/>
              </a:rPr>
              <a:t>DeepLabV3</a:t>
            </a:r>
            <a:r>
              <a:rPr lang="zh-CN" altLang="en-US" sz="1350">
                <a:latin typeface="Arial" panose="020B0604020202020204" pitchFamily="34" charset="0"/>
                <a:ea typeface="微软雅黑" panose="020B0503020204020204" pitchFamily="34" charset="-122"/>
              </a:rPr>
              <a:t>模型在语义分割任务上的表现非常出色，大部分图片的准确率保持在</a:t>
            </a:r>
            <a:r>
              <a:rPr lang="en-US" altLang="zh-CN" sz="1350">
                <a:latin typeface="Arial" panose="020B0604020202020204" pitchFamily="34" charset="0"/>
                <a:ea typeface="微软雅黑" panose="020B0503020204020204" pitchFamily="34" charset="-122"/>
              </a:rPr>
              <a:t>0.8</a:t>
            </a:r>
            <a:r>
              <a:rPr lang="zh-CN" altLang="en-US" sz="1350">
                <a:latin typeface="Arial" panose="020B0604020202020204" pitchFamily="34" charset="0"/>
                <a:ea typeface="微软雅黑" panose="020B0503020204020204" pitchFamily="34" charset="-122"/>
              </a:rPr>
              <a:t>以上，显示出良好的稳定性和泛化能力。</a:t>
            </a:r>
            <a:r>
              <a:rPr lang="en-US" altLang="zh-CN" sz="1350">
                <a:latin typeface="Arial" panose="020B0604020202020204" pitchFamily="34" charset="0"/>
                <a:ea typeface="微软雅黑" panose="020B0503020204020204" pitchFamily="34" charset="-122"/>
              </a:rPr>
              <a:t>ResNetV2</a:t>
            </a:r>
            <a:r>
              <a:rPr lang="zh-CN" altLang="en-US" sz="1350">
                <a:latin typeface="Arial" panose="020B0604020202020204" pitchFamily="34" charset="0"/>
                <a:ea typeface="微软雅黑" panose="020B0503020204020204" pitchFamily="34" charset="-122"/>
              </a:rPr>
              <a:t>模型在分类任务上也表现出色，尽管准确率波动较大，但在大多数数据点上仍能保持在</a:t>
            </a:r>
            <a:r>
              <a:rPr lang="en-US" altLang="zh-CN" sz="1350">
                <a:latin typeface="Arial" panose="020B0604020202020204" pitchFamily="34" charset="0"/>
                <a:ea typeface="微软雅黑" panose="020B0503020204020204" pitchFamily="34" charset="-122"/>
              </a:rPr>
              <a:t>0.8</a:t>
            </a:r>
            <a:r>
              <a:rPr lang="zh-CN" altLang="en-US" sz="1350">
                <a:latin typeface="Arial" panose="020B0604020202020204" pitchFamily="34" charset="0"/>
                <a:ea typeface="微软雅黑" panose="020B0503020204020204" pitchFamily="34" charset="-122"/>
              </a:rPr>
              <a:t>以上的高准确率。</a:t>
            </a:r>
            <a:endParaRPr lang="zh-CN" altLang="en-US" sz="1350">
              <a:latin typeface="Arial" panose="020B0604020202020204" pitchFamily="34" charset="0"/>
              <a:ea typeface="微软雅黑" panose="020B0503020204020204" pitchFamily="34" charset="-122"/>
            </a:endParaRPr>
          </a:p>
          <a:p>
            <a:pPr algn="l"/>
            <a:r>
              <a:rPr lang="zh-CN" altLang="en-US" sz="1350">
                <a:latin typeface="Arial" panose="020B0604020202020204" pitchFamily="34" charset="0"/>
                <a:ea typeface="微软雅黑" panose="020B0503020204020204" pitchFamily="34" charset="-122"/>
              </a:rPr>
              <a:t> </a:t>
            </a:r>
            <a:r>
              <a:rPr lang="en-US" altLang="zh-CN" sz="1350">
                <a:latin typeface="Arial" panose="020B0604020202020204" pitchFamily="34" charset="0"/>
                <a:ea typeface="微软雅黑" panose="020B0503020204020204" pitchFamily="34" charset="-122"/>
              </a:rPr>
              <a:t> </a:t>
            </a:r>
            <a:r>
              <a:rPr lang="zh-CN" altLang="en-US" sz="1350">
                <a:latin typeface="Arial" panose="020B0604020202020204" pitchFamily="34" charset="0"/>
                <a:ea typeface="微软雅黑" panose="020B0503020204020204" pitchFamily="34" charset="-122"/>
              </a:rPr>
              <a:t>两个模型在多任务学习框架下相互补充，</a:t>
            </a:r>
            <a:r>
              <a:rPr lang="en-US" altLang="zh-CN" sz="1350">
                <a:latin typeface="Arial" panose="020B0604020202020204" pitchFamily="34" charset="0"/>
                <a:ea typeface="微软雅黑" panose="020B0503020204020204" pitchFamily="34" charset="-122"/>
              </a:rPr>
              <a:t>DeepLabV3</a:t>
            </a:r>
            <a:r>
              <a:rPr lang="zh-CN" altLang="en-US" sz="1350">
                <a:latin typeface="Arial" panose="020B0604020202020204" pitchFamily="34" charset="0"/>
                <a:ea typeface="微软雅黑" panose="020B0503020204020204" pitchFamily="34" charset="-122"/>
              </a:rPr>
              <a:t>提供详细的区域分割信息，而</a:t>
            </a:r>
            <a:r>
              <a:rPr lang="en-US" altLang="zh-CN" sz="1350">
                <a:latin typeface="Arial" panose="020B0604020202020204" pitchFamily="34" charset="0"/>
                <a:ea typeface="微软雅黑" panose="020B0503020204020204" pitchFamily="34" charset="-122"/>
              </a:rPr>
              <a:t>ResNetV2</a:t>
            </a:r>
            <a:r>
              <a:rPr lang="zh-CN" altLang="en-US" sz="1350">
                <a:latin typeface="Arial" panose="020B0604020202020204" pitchFamily="34" charset="0"/>
                <a:ea typeface="微软雅黑" panose="020B0503020204020204" pitchFamily="34" charset="-122"/>
              </a:rPr>
              <a:t>在此基础上进行精确分类，共同提升了整体系统的性能。尽管存在一些特定数据点上的表现稍弱，但总体而言，这种结合展示了强大的潜力，能够有效处理复杂的图像理解和分类任务，并为进一步优化提供了明确的方向。</a:t>
            </a:r>
            <a:endParaRPr lang="zh-CN" altLang="en-US" sz="1350">
              <a:latin typeface="Arial" panose="020B0604020202020204" pitchFamily="34" charset="0"/>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657850"/>
          </a:xfrm>
          <a:prstGeom prst="rect">
            <a:avLst/>
          </a:prstGeom>
          <a:solidFill>
            <a:srgbClr val="FFFFFF"/>
          </a:solidFill>
        </p:spPr>
      </p:sp>
      <p:pic>
        <p:nvPicPr>
          <p:cNvPr id="3" name="Image 0" descr="preencoded.png"/>
          <p:cNvPicPr>
            <a:picLocks noChangeAspect="1"/>
          </p:cNvPicPr>
          <p:nvPr/>
        </p:nvPicPr>
        <p:blipFill>
          <a:blip r:embed="rId1"/>
          <a:srcRect l="4545" r="4545"/>
          <a:stretch>
            <a:fillRect/>
          </a:stretch>
        </p:blipFill>
        <p:spPr>
          <a:xfrm>
            <a:off x="0" y="0"/>
            <a:ext cx="9144000" cy="5657850"/>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855345"/>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应用前景</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349885" y="855345"/>
            <a:ext cx="8286750" cy="4076700"/>
          </a:xfrm>
          <a:prstGeom prst="rect">
            <a:avLst/>
          </a:prstGeom>
        </p:spPr>
      </p:pic>
      <p:sp>
        <p:nvSpPr>
          <p:cNvPr id="8" name="Text 3"/>
          <p:cNvSpPr/>
          <p:nvPr/>
        </p:nvSpPr>
        <p:spPr>
          <a:xfrm>
            <a:off x="1243330" y="2693670"/>
            <a:ext cx="1295400" cy="381000"/>
          </a:xfrm>
          <a:prstGeom prst="rect">
            <a:avLst/>
          </a:prstGeom>
          <a:noFill/>
        </p:spPr>
        <p:txBody>
          <a:bodyPr vert="horz" wrap="square" lIns="0" tIns="0" rIns="0" bIns="0" rtlCol="0" anchor="ctr"/>
          <a:lstStyle/>
          <a:p>
            <a:pPr marL="0" indent="0">
              <a:lnSpc>
                <a:spcPts val="2700"/>
              </a:lnSpc>
              <a:buNone/>
            </a:pPr>
            <a:r>
              <a:rPr lang="en-US" sz="16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智能场景分类</a:t>
            </a:r>
            <a:endParaRPr lang="en-US" sz="1650" dirty="0"/>
          </a:p>
        </p:txBody>
      </p:sp>
      <p:sp>
        <p:nvSpPr>
          <p:cNvPr id="9" name="Text 4"/>
          <p:cNvSpPr/>
          <p:nvPr>
            <p:custDataLst>
              <p:tags r:id="rId4"/>
            </p:custDataLst>
          </p:nvPr>
        </p:nvSpPr>
        <p:spPr>
          <a:xfrm>
            <a:off x="3658235" y="1009650"/>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自动驾驶</a:t>
            </a:r>
            <a:endParaRPr lang="en-US" sz="1500" dirty="0"/>
          </a:p>
        </p:txBody>
      </p:sp>
      <p:sp>
        <p:nvSpPr>
          <p:cNvPr id="10" name="Text 5"/>
          <p:cNvSpPr/>
          <p:nvPr>
            <p:custDataLst>
              <p:tags r:id="rId5"/>
            </p:custDataLst>
          </p:nvPr>
        </p:nvSpPr>
        <p:spPr>
          <a:xfrm>
            <a:off x="5053965" y="855345"/>
            <a:ext cx="31051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提高车辆感知能力，实现更安全的驾驶环境。</a:t>
            </a:r>
            <a:endParaRPr lang="en-US" sz="1050" dirty="0"/>
          </a:p>
        </p:txBody>
      </p:sp>
      <p:sp>
        <p:nvSpPr>
          <p:cNvPr id="11" name="Text 6"/>
          <p:cNvSpPr/>
          <p:nvPr>
            <p:custDataLst>
              <p:tags r:id="rId6"/>
            </p:custDataLst>
          </p:nvPr>
        </p:nvSpPr>
        <p:spPr>
          <a:xfrm>
            <a:off x="5053965" y="1178560"/>
            <a:ext cx="31051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优化路径规划算法，提升自动驾驶系统的决策效率。</a:t>
            </a:r>
            <a:endParaRPr lang="en-US" sz="1050" dirty="0"/>
          </a:p>
        </p:txBody>
      </p:sp>
      <p:sp>
        <p:nvSpPr>
          <p:cNvPr id="12" name="Text 7"/>
          <p:cNvSpPr/>
          <p:nvPr>
            <p:custDataLst>
              <p:tags r:id="rId7"/>
            </p:custDataLst>
          </p:nvPr>
        </p:nvSpPr>
        <p:spPr>
          <a:xfrm>
            <a:off x="3658235" y="1657350"/>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智能安防</a:t>
            </a:r>
            <a:endParaRPr lang="en-US" sz="1500" dirty="0"/>
          </a:p>
        </p:txBody>
      </p:sp>
      <p:sp>
        <p:nvSpPr>
          <p:cNvPr id="13" name="Text 8"/>
          <p:cNvSpPr/>
          <p:nvPr>
            <p:custDataLst>
              <p:tags r:id="rId8"/>
            </p:custDataLst>
          </p:nvPr>
        </p:nvSpPr>
        <p:spPr>
          <a:xfrm>
            <a:off x="5053965" y="1532890"/>
            <a:ext cx="24384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实时监控异常行为，快速响应潜在威胁。</a:t>
            </a:r>
            <a:endParaRPr lang="en-US" sz="1050" dirty="0"/>
          </a:p>
        </p:txBody>
      </p:sp>
      <p:sp>
        <p:nvSpPr>
          <p:cNvPr id="14" name="Text 9"/>
          <p:cNvSpPr/>
          <p:nvPr>
            <p:custDataLst>
              <p:tags r:id="rId9"/>
            </p:custDataLst>
          </p:nvPr>
        </p:nvSpPr>
        <p:spPr>
          <a:xfrm>
            <a:off x="5053965" y="1917700"/>
            <a:ext cx="24384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增强图像识别精度，减少误报率。</a:t>
            </a:r>
            <a:endParaRPr lang="en-US" sz="1050" dirty="0"/>
          </a:p>
        </p:txBody>
      </p:sp>
      <p:sp>
        <p:nvSpPr>
          <p:cNvPr id="15" name="Text 10"/>
          <p:cNvSpPr/>
          <p:nvPr>
            <p:custDataLst>
              <p:tags r:id="rId10"/>
            </p:custDataLst>
          </p:nvPr>
        </p:nvSpPr>
        <p:spPr>
          <a:xfrm>
            <a:off x="3658235" y="2336165"/>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医疗影像分析</a:t>
            </a:r>
            <a:endParaRPr lang="en-US" sz="1500" dirty="0"/>
          </a:p>
        </p:txBody>
      </p:sp>
      <p:sp>
        <p:nvSpPr>
          <p:cNvPr id="16" name="Text 11"/>
          <p:cNvSpPr/>
          <p:nvPr>
            <p:custDataLst>
              <p:tags r:id="rId11"/>
            </p:custDataLst>
          </p:nvPr>
        </p:nvSpPr>
        <p:spPr>
          <a:xfrm>
            <a:off x="5303520" y="2260600"/>
            <a:ext cx="29718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辅助医生进行精准诊断，提高疾病检测速度。</a:t>
            </a:r>
            <a:endParaRPr lang="en-US" sz="1050" dirty="0"/>
          </a:p>
        </p:txBody>
      </p:sp>
      <p:sp>
        <p:nvSpPr>
          <p:cNvPr id="17" name="Text 12"/>
          <p:cNvSpPr/>
          <p:nvPr>
            <p:custDataLst>
              <p:tags r:id="rId12"/>
            </p:custDataLst>
          </p:nvPr>
        </p:nvSpPr>
        <p:spPr>
          <a:xfrm>
            <a:off x="5303520" y="2646045"/>
            <a:ext cx="29718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支持远程医疗服务，扩大优质医疗资源覆盖范围。</a:t>
            </a:r>
            <a:endParaRPr lang="en-US" sz="1050" dirty="0"/>
          </a:p>
        </p:txBody>
      </p:sp>
      <p:sp>
        <p:nvSpPr>
          <p:cNvPr id="18" name="Text 13"/>
          <p:cNvSpPr/>
          <p:nvPr>
            <p:custDataLst>
              <p:tags r:id="rId13"/>
            </p:custDataLst>
          </p:nvPr>
        </p:nvSpPr>
        <p:spPr>
          <a:xfrm>
            <a:off x="3658235" y="3056255"/>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智慧城市</a:t>
            </a:r>
            <a:endParaRPr lang="en-US" sz="1500" dirty="0"/>
          </a:p>
        </p:txBody>
      </p:sp>
      <p:sp>
        <p:nvSpPr>
          <p:cNvPr id="19" name="Text 14"/>
          <p:cNvSpPr/>
          <p:nvPr>
            <p:custDataLst>
              <p:tags r:id="rId14"/>
            </p:custDataLst>
          </p:nvPr>
        </p:nvSpPr>
        <p:spPr>
          <a:xfrm>
            <a:off x="5053965" y="2946400"/>
            <a:ext cx="31051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促进城市基础设施智能化升级，提升城市管理效率。</a:t>
            </a:r>
            <a:endParaRPr lang="en-US" sz="1050" dirty="0"/>
          </a:p>
        </p:txBody>
      </p:sp>
      <p:sp>
        <p:nvSpPr>
          <p:cNvPr id="20" name="Text 15"/>
          <p:cNvSpPr/>
          <p:nvPr>
            <p:custDataLst>
              <p:tags r:id="rId15"/>
            </p:custDataLst>
          </p:nvPr>
        </p:nvSpPr>
        <p:spPr>
          <a:xfrm>
            <a:off x="5053965" y="3310255"/>
            <a:ext cx="31051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优化交通流量管理，缓解城市交通拥堵问题。</a:t>
            </a:r>
            <a:endParaRPr lang="en-US" sz="1050" dirty="0"/>
          </a:p>
        </p:txBody>
      </p:sp>
      <p:sp>
        <p:nvSpPr>
          <p:cNvPr id="21" name="Text 16"/>
          <p:cNvSpPr/>
          <p:nvPr>
            <p:custDataLst>
              <p:tags r:id="rId16"/>
            </p:custDataLst>
          </p:nvPr>
        </p:nvSpPr>
        <p:spPr>
          <a:xfrm>
            <a:off x="3658235" y="3723005"/>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6644DF"/>
                </a:solidFill>
                <a:latin typeface="微软雅黑" panose="020B0503020204020204" pitchFamily="34" charset="-122"/>
                <a:ea typeface="微软雅黑" panose="020B0503020204020204" pitchFamily="34" charset="-122"/>
                <a:cs typeface="微软雅黑" panose="020B0503020204020204" pitchFamily="34" charset="-120"/>
              </a:rPr>
              <a:t>公共安全</a:t>
            </a:r>
            <a:endParaRPr lang="en-US" sz="1500" dirty="0"/>
          </a:p>
        </p:txBody>
      </p:sp>
      <p:sp>
        <p:nvSpPr>
          <p:cNvPr id="22" name="Text 17"/>
          <p:cNvSpPr/>
          <p:nvPr>
            <p:custDataLst>
              <p:tags r:id="rId17"/>
            </p:custDataLst>
          </p:nvPr>
        </p:nvSpPr>
        <p:spPr>
          <a:xfrm>
            <a:off x="5053965" y="3632200"/>
            <a:ext cx="31051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加强公共场所的安全监控，保障人民生命财产安全。</a:t>
            </a:r>
            <a:endParaRPr lang="en-US" sz="1050" dirty="0"/>
          </a:p>
        </p:txBody>
      </p:sp>
      <p:sp>
        <p:nvSpPr>
          <p:cNvPr id="23" name="Text 18"/>
          <p:cNvSpPr/>
          <p:nvPr>
            <p:custDataLst>
              <p:tags r:id="rId18"/>
            </p:custDataLst>
          </p:nvPr>
        </p:nvSpPr>
        <p:spPr>
          <a:xfrm>
            <a:off x="5053965" y="3974465"/>
            <a:ext cx="31051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利用大数据分析犯罪趋势，提前预防犯罪行为。</a:t>
            </a:r>
            <a:endParaRPr lang="en-US" sz="1050" dirty="0"/>
          </a:p>
        </p:txBody>
      </p:sp>
      <p:sp>
        <p:nvSpPr>
          <p:cNvPr id="24" name="Text 19"/>
          <p:cNvSpPr/>
          <p:nvPr>
            <p:custDataLst>
              <p:tags r:id="rId19"/>
            </p:custDataLst>
          </p:nvPr>
        </p:nvSpPr>
        <p:spPr>
          <a:xfrm>
            <a:off x="3658235" y="4389755"/>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生活改善</a:t>
            </a:r>
            <a:endParaRPr lang="en-US" sz="1500" dirty="0"/>
          </a:p>
        </p:txBody>
      </p:sp>
      <p:sp>
        <p:nvSpPr>
          <p:cNvPr id="25" name="Text 20"/>
          <p:cNvSpPr/>
          <p:nvPr>
            <p:custDataLst>
              <p:tags r:id="rId20"/>
            </p:custDataLst>
          </p:nvPr>
        </p:nvSpPr>
        <p:spPr>
          <a:xfrm>
            <a:off x="5053965" y="4265930"/>
            <a:ext cx="32385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提供个性化健康建议，帮助人们更好地管理自身健康。</a:t>
            </a:r>
            <a:endParaRPr lang="en-US" sz="1050" dirty="0"/>
          </a:p>
        </p:txBody>
      </p:sp>
      <p:sp>
        <p:nvSpPr>
          <p:cNvPr id="26" name="Text 21"/>
          <p:cNvSpPr/>
          <p:nvPr>
            <p:custDataLst>
              <p:tags r:id="rId21"/>
            </p:custDataLst>
          </p:nvPr>
        </p:nvSpPr>
        <p:spPr>
          <a:xfrm>
            <a:off x="5053965" y="4638675"/>
            <a:ext cx="32385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智能家居系统，让家庭生活更加便捷舒适。</a:t>
            </a:r>
            <a:endParaRPr lang="en-US" sz="10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l="12500" r="12500"/>
          <a:stretch>
            <a:fillRect/>
          </a:stretch>
        </p:blipFill>
        <p:spPr>
          <a:xfrm>
            <a:off x="0" y="0"/>
            <a:ext cx="3857625" cy="5143500"/>
          </a:xfrm>
          <a:prstGeom prst="rect">
            <a:avLst/>
          </a:prstGeom>
        </p:spPr>
      </p:pic>
      <p:sp>
        <p:nvSpPr>
          <p:cNvPr id="5" name="Text 1"/>
          <p:cNvSpPr/>
          <p:nvPr/>
        </p:nvSpPr>
        <p:spPr>
          <a:xfrm>
            <a:off x="4429125" y="285750"/>
            <a:ext cx="40386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未来方向</a:t>
            </a:r>
            <a:endParaRPr lang="en-US" sz="2250" dirty="0"/>
          </a:p>
        </p:txBody>
      </p:sp>
      <p:sp>
        <p:nvSpPr>
          <p:cNvPr id="6" name="Text 2"/>
          <p:cNvSpPr/>
          <p:nvPr/>
        </p:nvSpPr>
        <p:spPr>
          <a:xfrm>
            <a:off x="4429125" y="742950"/>
            <a:ext cx="40386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4429125" y="1333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4429125" y="1662112"/>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算法迭代</a:t>
            </a:r>
            <a:endParaRPr lang="en-US" sz="1200" dirty="0"/>
          </a:p>
        </p:txBody>
      </p:sp>
      <p:sp>
        <p:nvSpPr>
          <p:cNvPr id="9" name="Text 5"/>
          <p:cNvSpPr/>
          <p:nvPr/>
        </p:nvSpPr>
        <p:spPr>
          <a:xfrm>
            <a:off x="4429125" y="1909762"/>
            <a:ext cx="1881187" cy="628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持续优化deeplabv3与resnetv2，提升复杂场景识别精度。</a:t>
            </a:r>
            <a:endParaRPr lang="en-US" sz="1050" dirty="0"/>
          </a:p>
        </p:txBody>
      </p:sp>
      <p:sp>
        <p:nvSpPr>
          <p:cNvPr id="10" name="Text 6"/>
          <p:cNvSpPr/>
          <p:nvPr/>
        </p:nvSpPr>
        <p:spPr>
          <a:xfrm>
            <a:off x="6691313" y="1333500"/>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6691313" y="1662112"/>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性能增强</a:t>
            </a:r>
            <a:endParaRPr lang="en-US" sz="1200" dirty="0"/>
          </a:p>
        </p:txBody>
      </p:sp>
      <p:sp>
        <p:nvSpPr>
          <p:cNvPr id="12" name="Text 8"/>
          <p:cNvSpPr/>
          <p:nvPr/>
        </p:nvSpPr>
        <p:spPr>
          <a:xfrm>
            <a:off x="6691313" y="1909762"/>
            <a:ext cx="1881187" cy="4191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探索加速技术，缩短处理时间，优化用户体验。</a:t>
            </a:r>
            <a:endParaRPr lang="en-US" sz="1050" dirty="0"/>
          </a:p>
        </p:txBody>
      </p:sp>
      <p:sp>
        <p:nvSpPr>
          <p:cNvPr id="13" name="Text 9"/>
          <p:cNvSpPr/>
          <p:nvPr/>
        </p:nvSpPr>
        <p:spPr>
          <a:xfrm>
            <a:off x="4429125" y="2728913"/>
            <a:ext cx="1881187"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4F44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4429125" y="3057525"/>
            <a:ext cx="1881187"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应用扩展</a:t>
            </a:r>
            <a:endParaRPr lang="en-US" sz="1200" dirty="0"/>
          </a:p>
        </p:txBody>
      </p:sp>
      <p:sp>
        <p:nvSpPr>
          <p:cNvPr id="15" name="Text 11"/>
          <p:cNvSpPr/>
          <p:nvPr/>
        </p:nvSpPr>
        <p:spPr>
          <a:xfrm>
            <a:off x="4429125" y="3305175"/>
            <a:ext cx="1881187" cy="4191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拓展至更多领域，如医疗影像分析与智能交通管理。</a:t>
            </a:r>
            <a:endParaRPr lang="en-US" sz="10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THANKS</a:t>
            </a:r>
            <a:endParaRPr lang="en-US" sz="3750" dirty="0"/>
          </a:p>
        </p:txBody>
      </p:sp>
      <p:sp>
        <p:nvSpPr>
          <p:cNvPr id="5" name="Text 2"/>
          <p:cNvSpPr/>
          <p:nvPr/>
        </p:nvSpPr>
        <p:spPr>
          <a:xfrm>
            <a:off x="571500" y="3462337"/>
            <a:ext cx="8001000" cy="190500"/>
          </a:xfrm>
          <a:prstGeom prst="rect">
            <a:avLst/>
          </a:prstGeom>
          <a:noFill/>
        </p:spPr>
        <p:txBody>
          <a:bodyPr vert="horz" wrap="square" lIns="0" tIns="0" rIns="0" bIns="0" rtlCol="0" anchor="ctr"/>
          <a:lstStyle/>
          <a:p>
            <a:pPr marL="0" indent="0" algn="l">
              <a:lnSpc>
                <a:spcPts val="1500"/>
              </a:lnSpc>
              <a:buNone/>
            </a:pP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项目概述</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40000"/>
                  </a:srgbClr>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338763"/>
          </a:xfrm>
          <a:prstGeom prst="rect">
            <a:avLst/>
          </a:prstGeom>
          <a:solidFill>
            <a:srgbClr val="FFFFFF"/>
          </a:solidFill>
        </p:spPr>
      </p:sp>
      <p:pic>
        <p:nvPicPr>
          <p:cNvPr id="3" name="Image 0" descr="preencoded.png"/>
          <p:cNvPicPr>
            <a:picLocks noChangeAspect="1"/>
          </p:cNvPicPr>
          <p:nvPr/>
        </p:nvPicPr>
        <p:blipFill>
          <a:blip r:embed="rId1"/>
          <a:srcRect l="1829" r="1829"/>
          <a:stretch>
            <a:fillRect/>
          </a:stretch>
        </p:blipFill>
        <p:spPr>
          <a:xfrm>
            <a:off x="0" y="0"/>
            <a:ext cx="9144000" cy="5338763"/>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项目背景</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8625" y="1409700"/>
            <a:ext cx="8286750" cy="3757613"/>
          </a:xfrm>
          <a:prstGeom prst="rect">
            <a:avLst/>
          </a:prstGeom>
        </p:spPr>
      </p:pic>
      <p:sp>
        <p:nvSpPr>
          <p:cNvPr id="8" name="Text 3"/>
          <p:cNvSpPr/>
          <p:nvPr/>
        </p:nvSpPr>
        <p:spPr>
          <a:xfrm>
            <a:off x="885825" y="1543050"/>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9" name="Text 4"/>
          <p:cNvSpPr/>
          <p:nvPr/>
        </p:nvSpPr>
        <p:spPr>
          <a:xfrm>
            <a:off x="828675" y="209550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行业发展背景</a:t>
            </a:r>
            <a:endParaRPr lang="en-US" sz="1200" dirty="0"/>
          </a:p>
        </p:txBody>
      </p:sp>
      <p:sp>
        <p:nvSpPr>
          <p:cNvPr id="10" name="Text 5"/>
          <p:cNvSpPr/>
          <p:nvPr/>
        </p:nvSpPr>
        <p:spPr>
          <a:xfrm>
            <a:off x="828675" y="2386013"/>
            <a:ext cx="1700213" cy="23431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随着人工智能和深度学习技术的迅猛发展，计算机视觉领域取得了显著进展。智能场景分类和语义分割作为图像理解的关键任务，分别用于识别图像的整体环境和对图像中的每个像素进行细致分类。这些技术在自动驾驶、智能监控、虚拟现实等多个行业有着广泛的应用前景。</a:t>
            </a:r>
            <a:endParaRPr lang="en-US" sz="1050" dirty="0"/>
          </a:p>
        </p:txBody>
      </p:sp>
      <p:sp>
        <p:nvSpPr>
          <p:cNvPr id="11" name="Text 6"/>
          <p:cNvSpPr/>
          <p:nvPr/>
        </p:nvSpPr>
        <p:spPr>
          <a:xfrm>
            <a:off x="2814638" y="1543050"/>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2" name="Text 7"/>
          <p:cNvSpPr/>
          <p:nvPr/>
        </p:nvSpPr>
        <p:spPr>
          <a:xfrm>
            <a:off x="2757488" y="209550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多任务学习技术背景</a:t>
            </a:r>
            <a:endParaRPr lang="en-US" sz="1200" dirty="0"/>
          </a:p>
        </p:txBody>
      </p:sp>
      <p:sp>
        <p:nvSpPr>
          <p:cNvPr id="13" name="Text 8"/>
          <p:cNvSpPr/>
          <p:nvPr/>
        </p:nvSpPr>
        <p:spPr>
          <a:xfrm>
            <a:off x="2757488" y="2386013"/>
            <a:ext cx="1700213" cy="27622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多任务学习（Multi-Task Learning, MTL）作为一种有效的机器学习方法，通过同时训练多个相关任务，可以提升模型的泛化能力和效率。MTL能够在不同任务之间共享信息，减少过拟合，并有效利用有限的标注数据。对于场景分类和语义分割这两个紧密相关的任务，MTL提供了一个整合两者的理想框架，有望实现更高的精度和更优的性能。</a:t>
            </a:r>
            <a:endParaRPr lang="en-US" sz="1050" dirty="0"/>
          </a:p>
        </p:txBody>
      </p:sp>
      <p:sp>
        <p:nvSpPr>
          <p:cNvPr id="14" name="Text 9"/>
          <p:cNvSpPr/>
          <p:nvPr/>
        </p:nvSpPr>
        <p:spPr>
          <a:xfrm>
            <a:off x="4743450" y="1543050"/>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5" name="Text 10"/>
          <p:cNvSpPr/>
          <p:nvPr/>
        </p:nvSpPr>
        <p:spPr>
          <a:xfrm>
            <a:off x="4686300" y="209550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实际相关应用</a:t>
            </a:r>
            <a:endParaRPr lang="en-US" sz="1200" dirty="0"/>
          </a:p>
        </p:txBody>
      </p:sp>
      <p:sp>
        <p:nvSpPr>
          <p:cNvPr id="16" name="Text 11"/>
          <p:cNvSpPr/>
          <p:nvPr/>
        </p:nvSpPr>
        <p:spPr>
          <a:xfrm>
            <a:off x="4686300" y="2386013"/>
            <a:ext cx="1700213" cy="27622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实际应用中，许多场景需要同时处理多种视觉任务。例如，自动驾驶车辆不仅需要识别道路环境（场景分类），还需要精确感知周围物体的位置和类型（语义分割）。这种多功能集成的需求推动了对更加智能化、综合化的视觉系统的开发。此外，5G通信和物联网（IoT）的发展为实时、高效的多任务视觉处理提供了强大的支持。</a:t>
            </a:r>
            <a:endParaRPr lang="en-US" sz="1050" dirty="0"/>
          </a:p>
        </p:txBody>
      </p:sp>
      <p:sp>
        <p:nvSpPr>
          <p:cNvPr id="17" name="Text 12"/>
          <p:cNvSpPr/>
          <p:nvPr/>
        </p:nvSpPr>
        <p:spPr>
          <a:xfrm>
            <a:off x="6672263" y="1543050"/>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8" name="Text 13"/>
          <p:cNvSpPr/>
          <p:nvPr/>
        </p:nvSpPr>
        <p:spPr>
          <a:xfrm>
            <a:off x="6615113" y="209550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整合框架稀缺问题</a:t>
            </a:r>
            <a:endParaRPr lang="en-US" sz="1200" dirty="0"/>
          </a:p>
        </p:txBody>
      </p:sp>
      <p:sp>
        <p:nvSpPr>
          <p:cNvPr id="19" name="Text 14"/>
          <p:cNvSpPr/>
          <p:nvPr/>
        </p:nvSpPr>
        <p:spPr>
          <a:xfrm>
            <a:off x="6615113" y="2386013"/>
            <a:ext cx="1700213" cy="27622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单个任务的研究已经取得了一定成果，但将场景分类和语义分割整合到一个统一框架下的工作仍然较少。现有解决方案往往未能充分挖掘任务间的潜在关联，导致性能提升有限。然而，随着计算资源的进步和大规模预训练模型的出现，构建复杂度更高、性能更强的多任务学习系统成为可能，这为本项目带来了重要的研究机会和技术挑战。</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710238"/>
          </a:xfrm>
          <a:prstGeom prst="rect">
            <a:avLst/>
          </a:prstGeom>
          <a:solidFill>
            <a:srgbClr val="FFFFFF"/>
          </a:solidFill>
        </p:spPr>
      </p:sp>
      <p:pic>
        <p:nvPicPr>
          <p:cNvPr id="3" name="Image 0" descr="preencoded.png"/>
          <p:cNvPicPr>
            <a:picLocks noChangeAspect="1"/>
          </p:cNvPicPr>
          <p:nvPr/>
        </p:nvPicPr>
        <p:blipFill>
          <a:blip r:embed="rId1"/>
          <a:srcRect l="4962" r="4962"/>
          <a:stretch>
            <a:fillRect/>
          </a:stretch>
        </p:blipFill>
        <p:spPr>
          <a:xfrm>
            <a:off x="0" y="0"/>
            <a:ext cx="9144000" cy="5710238"/>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              目标                                                     意义</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00050" y="1352550"/>
            <a:ext cx="4171950" cy="1414463"/>
          </a:xfrm>
          <a:prstGeom prst="rect">
            <a:avLst/>
          </a:prstGeom>
        </p:spPr>
      </p:pic>
      <p:sp>
        <p:nvSpPr>
          <p:cNvPr id="8" name="Text 3"/>
          <p:cNvSpPr/>
          <p:nvPr/>
        </p:nvSpPr>
        <p:spPr>
          <a:xfrm>
            <a:off x="600075" y="1559719"/>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构建跨任务关联模型</a:t>
            </a:r>
            <a:endParaRPr lang="en-US" sz="1200" dirty="0"/>
          </a:p>
        </p:txBody>
      </p:sp>
      <p:sp>
        <p:nvSpPr>
          <p:cNvPr id="9" name="Text 4"/>
          <p:cNvSpPr/>
          <p:nvPr/>
        </p:nvSpPr>
        <p:spPr>
          <a:xfrm>
            <a:off x="600075" y="1850231"/>
            <a:ext cx="2571750" cy="6667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设计并实现一个能够同时处理场景分类和语义分割的多任务学习框架，通过共享信息和协同训练来提升两个任务的性能</a:t>
            </a:r>
            <a:endParaRPr lang="en-US" sz="1050" dirty="0"/>
          </a:p>
        </p:txBody>
      </p:sp>
      <p:pic>
        <p:nvPicPr>
          <p:cNvPr id="10" name="Image 3" descr="preencoded.png"/>
          <p:cNvPicPr>
            <a:picLocks noChangeAspect="1"/>
          </p:cNvPicPr>
          <p:nvPr/>
        </p:nvPicPr>
        <p:blipFill>
          <a:blip r:embed="rId4"/>
          <a:srcRect/>
          <a:stretch>
            <a:fillRect/>
          </a:stretch>
        </p:blipFill>
        <p:spPr>
          <a:xfrm>
            <a:off x="4572000" y="1352550"/>
            <a:ext cx="4171950" cy="1414463"/>
          </a:xfrm>
          <a:prstGeom prst="rect">
            <a:avLst/>
          </a:prstGeom>
        </p:spPr>
      </p:pic>
      <p:sp>
        <p:nvSpPr>
          <p:cNvPr id="11" name="Text 5"/>
          <p:cNvSpPr/>
          <p:nvPr/>
        </p:nvSpPr>
        <p:spPr>
          <a:xfrm>
            <a:off x="5972175" y="1457325"/>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推动多任务学习理论发展</a:t>
            </a:r>
            <a:endParaRPr lang="en-US" sz="1200" dirty="0"/>
          </a:p>
        </p:txBody>
      </p:sp>
      <p:sp>
        <p:nvSpPr>
          <p:cNvPr id="12" name="Text 6"/>
          <p:cNvSpPr/>
          <p:nvPr/>
        </p:nvSpPr>
        <p:spPr>
          <a:xfrm>
            <a:off x="5972175" y="1747837"/>
            <a:ext cx="25717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本项目将深入研究场景分类和语义分割之间的内在联系，探索如何有效利用任务间的共享信息，为多任务学习理论的发展提供新的思路和方法。</a:t>
            </a:r>
            <a:endParaRPr lang="en-US" sz="1050" dirty="0"/>
          </a:p>
        </p:txBody>
      </p:sp>
      <p:pic>
        <p:nvPicPr>
          <p:cNvPr id="13" name="Image 4" descr="preencoded.png"/>
          <p:cNvPicPr>
            <a:picLocks noChangeAspect="1"/>
          </p:cNvPicPr>
          <p:nvPr/>
        </p:nvPicPr>
        <p:blipFill>
          <a:blip r:embed="rId5"/>
          <a:srcRect/>
          <a:stretch>
            <a:fillRect/>
          </a:stretch>
        </p:blipFill>
        <p:spPr>
          <a:xfrm>
            <a:off x="400050" y="2767013"/>
            <a:ext cx="4171950" cy="1414463"/>
          </a:xfrm>
          <a:prstGeom prst="rect">
            <a:avLst/>
          </a:prstGeom>
        </p:spPr>
      </p:pic>
      <p:sp>
        <p:nvSpPr>
          <p:cNvPr id="14" name="Text 7"/>
          <p:cNvSpPr/>
          <p:nvPr/>
        </p:nvSpPr>
        <p:spPr>
          <a:xfrm>
            <a:off x="600075" y="2974181"/>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提高模型效率与精度</a:t>
            </a:r>
            <a:endParaRPr lang="en-US" sz="1200" dirty="0"/>
          </a:p>
        </p:txBody>
      </p:sp>
      <p:sp>
        <p:nvSpPr>
          <p:cNvPr id="15" name="Text 8"/>
          <p:cNvSpPr/>
          <p:nvPr/>
        </p:nvSpPr>
        <p:spPr>
          <a:xfrm>
            <a:off x="600075" y="3264694"/>
            <a:ext cx="2571750" cy="6667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探索有效的跨任务关联建模方法，减少模型复杂度，降低计算成本，同时提高分类和分割的准确性和鲁棒性。</a:t>
            </a:r>
            <a:endParaRPr lang="en-US" sz="1050" dirty="0"/>
          </a:p>
        </p:txBody>
      </p:sp>
      <p:pic>
        <p:nvPicPr>
          <p:cNvPr id="16" name="Image 5" descr="preencoded.png"/>
          <p:cNvPicPr>
            <a:picLocks noChangeAspect="1"/>
          </p:cNvPicPr>
          <p:nvPr/>
        </p:nvPicPr>
        <p:blipFill>
          <a:blip r:embed="rId6"/>
          <a:srcRect/>
          <a:stretch>
            <a:fillRect/>
          </a:stretch>
        </p:blipFill>
        <p:spPr>
          <a:xfrm>
            <a:off x="4572000" y="2767013"/>
            <a:ext cx="4171950" cy="1414463"/>
          </a:xfrm>
          <a:prstGeom prst="rect">
            <a:avLst/>
          </a:prstGeom>
        </p:spPr>
      </p:pic>
      <p:sp>
        <p:nvSpPr>
          <p:cNvPr id="17" name="Text 9"/>
          <p:cNvSpPr/>
          <p:nvPr/>
        </p:nvSpPr>
        <p:spPr>
          <a:xfrm>
            <a:off x="5972175" y="2871788"/>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促进计算机视觉技术进步</a:t>
            </a:r>
            <a:endParaRPr lang="en-US" sz="1200" dirty="0"/>
          </a:p>
        </p:txBody>
      </p:sp>
      <p:sp>
        <p:nvSpPr>
          <p:cNvPr id="18" name="Text 10"/>
          <p:cNvSpPr/>
          <p:nvPr/>
        </p:nvSpPr>
        <p:spPr>
          <a:xfrm>
            <a:off x="5972175" y="3162300"/>
            <a:ext cx="25717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通过整合两种重要的视觉任务，本项目有望为计算机视觉领域带来新的突破，特别是在图像理解、物体识别等方面，进一步推动相关技术的进步。</a:t>
            </a:r>
            <a:endParaRPr lang="en-US" sz="1050" dirty="0"/>
          </a:p>
        </p:txBody>
      </p:sp>
      <p:pic>
        <p:nvPicPr>
          <p:cNvPr id="19" name="Image 6" descr="preencoded.png"/>
          <p:cNvPicPr>
            <a:picLocks noChangeAspect="1"/>
          </p:cNvPicPr>
          <p:nvPr/>
        </p:nvPicPr>
        <p:blipFill>
          <a:blip r:embed="rId7"/>
          <a:srcRect/>
          <a:stretch>
            <a:fillRect/>
          </a:stretch>
        </p:blipFill>
        <p:spPr>
          <a:xfrm>
            <a:off x="400050" y="4181475"/>
            <a:ext cx="4171950" cy="1414463"/>
          </a:xfrm>
          <a:prstGeom prst="rect">
            <a:avLst/>
          </a:prstGeom>
        </p:spPr>
      </p:pic>
      <p:sp>
        <p:nvSpPr>
          <p:cNvPr id="20" name="Text 11"/>
          <p:cNvSpPr/>
          <p:nvPr/>
        </p:nvSpPr>
        <p:spPr>
          <a:xfrm>
            <a:off x="600075" y="43886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优化实时处理能力</a:t>
            </a:r>
            <a:endParaRPr lang="en-US" sz="1200" dirty="0"/>
          </a:p>
        </p:txBody>
      </p:sp>
      <p:sp>
        <p:nvSpPr>
          <p:cNvPr id="21" name="Text 12"/>
          <p:cNvSpPr/>
          <p:nvPr/>
        </p:nvSpPr>
        <p:spPr>
          <a:xfrm>
            <a:off x="600075" y="4679156"/>
            <a:ext cx="2571750" cy="6667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针对实际应用场景的需求，优化系统的实时处理性能，确保其在资源受限环境下也能高效运行。</a:t>
            </a:r>
            <a:endParaRPr lang="en-US" sz="1050" dirty="0"/>
          </a:p>
        </p:txBody>
      </p:sp>
      <p:pic>
        <p:nvPicPr>
          <p:cNvPr id="22" name="Image 7" descr="preencoded.png"/>
          <p:cNvPicPr>
            <a:picLocks noChangeAspect="1"/>
          </p:cNvPicPr>
          <p:nvPr/>
        </p:nvPicPr>
        <p:blipFill>
          <a:blip r:embed="rId8"/>
          <a:srcRect/>
          <a:stretch>
            <a:fillRect/>
          </a:stretch>
        </p:blipFill>
        <p:spPr>
          <a:xfrm>
            <a:off x="4572000" y="4181475"/>
            <a:ext cx="4171950" cy="1414463"/>
          </a:xfrm>
          <a:prstGeom prst="rect">
            <a:avLst/>
          </a:prstGeom>
        </p:spPr>
      </p:pic>
      <p:sp>
        <p:nvSpPr>
          <p:cNvPr id="23" name="Text 13"/>
          <p:cNvSpPr/>
          <p:nvPr/>
        </p:nvSpPr>
        <p:spPr>
          <a:xfrm>
            <a:off x="5972175" y="4286250"/>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丰富深度学习模型架构</a:t>
            </a:r>
            <a:endParaRPr lang="en-US" sz="1200" dirty="0"/>
          </a:p>
        </p:txBody>
      </p:sp>
      <p:sp>
        <p:nvSpPr>
          <p:cNvPr id="24" name="Text 14"/>
          <p:cNvSpPr/>
          <p:nvPr/>
        </p:nvSpPr>
        <p:spPr>
          <a:xfrm>
            <a:off x="5972175" y="4576763"/>
            <a:ext cx="25717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项目中提出的多任务学习框架和跨任务关联建模方法，可以为深度学习模型的设计提供新的参考，有助于开发更加高效、灵活的神经网络架构。</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系统结构与模块</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40000"/>
                  </a:srgbClr>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700713"/>
          </a:xfrm>
          <a:prstGeom prst="rect">
            <a:avLst/>
          </a:prstGeom>
          <a:solidFill>
            <a:srgbClr val="FFFFFF"/>
          </a:solidFill>
        </p:spPr>
      </p:sp>
      <p:pic>
        <p:nvPicPr>
          <p:cNvPr id="3" name="Image 0" descr="preencoded.png"/>
          <p:cNvPicPr>
            <a:picLocks noChangeAspect="1"/>
          </p:cNvPicPr>
          <p:nvPr/>
        </p:nvPicPr>
        <p:blipFill>
          <a:blip r:embed="rId1"/>
          <a:srcRect l="4887" r="4887"/>
          <a:stretch>
            <a:fillRect/>
          </a:stretch>
        </p:blipFill>
        <p:spPr>
          <a:xfrm>
            <a:off x="0" y="0"/>
            <a:ext cx="9144000" cy="5700713"/>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模块构成</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67995" y="852805"/>
            <a:ext cx="8286750" cy="4119562"/>
          </a:xfrm>
          <a:prstGeom prst="rect">
            <a:avLst/>
          </a:prstGeom>
        </p:spPr>
      </p:pic>
      <p:sp>
        <p:nvSpPr>
          <p:cNvPr id="7" name="Text 3"/>
          <p:cNvSpPr/>
          <p:nvPr/>
        </p:nvSpPr>
        <p:spPr>
          <a:xfrm>
            <a:off x="706438" y="3591560"/>
            <a:ext cx="236220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图像输入ImageInputModule</a:t>
            </a:r>
            <a:endParaRPr lang="en-US" sz="1200" dirty="0"/>
          </a:p>
        </p:txBody>
      </p:sp>
      <p:sp>
        <p:nvSpPr>
          <p:cNvPr id="8" name="Text 4"/>
          <p:cNvSpPr/>
          <p:nvPr/>
        </p:nvSpPr>
        <p:spPr>
          <a:xfrm>
            <a:off x="706438" y="3843973"/>
            <a:ext cx="2362200" cy="8763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负责接收用户上传的图片或从指定路径读取图片数据</a:t>
            </a:r>
            <a:endParaRPr lang="en-US" sz="1050" dirty="0"/>
          </a:p>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为系统的入口模块，为后续处理提供图片数据</a:t>
            </a:r>
            <a:endParaRPr lang="en-US" sz="1050" dirty="0"/>
          </a:p>
        </p:txBody>
      </p:sp>
      <p:sp>
        <p:nvSpPr>
          <p:cNvPr id="9" name="Text 5"/>
          <p:cNvSpPr/>
          <p:nvPr/>
        </p:nvSpPr>
        <p:spPr>
          <a:xfrm>
            <a:off x="662305" y="2138680"/>
            <a:ext cx="2406650" cy="466725"/>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语义分割SemanticSegmentationModule</a:t>
            </a:r>
            <a:endParaRPr lang="en-US" sz="1200" dirty="0"/>
          </a:p>
        </p:txBody>
      </p:sp>
      <p:sp>
        <p:nvSpPr>
          <p:cNvPr id="10" name="Text 6"/>
          <p:cNvSpPr/>
          <p:nvPr/>
        </p:nvSpPr>
        <p:spPr>
          <a:xfrm>
            <a:off x="648970" y="2605405"/>
            <a:ext cx="2479040" cy="8763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利用 deeplabv3 模型对输入图片进行语义分割处理</a:t>
            </a:r>
            <a:endParaRPr lang="en-US" sz="1050" dirty="0"/>
          </a:p>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依赖于图像输入模块获取图片数据，为结果展示模块提供分割结果。</a:t>
            </a:r>
            <a:endParaRPr lang="en-US" sz="1050" dirty="0"/>
          </a:p>
        </p:txBody>
      </p:sp>
      <p:sp>
        <p:nvSpPr>
          <p:cNvPr id="11" name="Text 7"/>
          <p:cNvSpPr/>
          <p:nvPr/>
        </p:nvSpPr>
        <p:spPr>
          <a:xfrm>
            <a:off x="667068" y="685800"/>
            <a:ext cx="2362200" cy="466725"/>
          </a:xfrm>
          <a:prstGeom prst="rect">
            <a:avLst/>
          </a:prstGeom>
          <a:noFill/>
        </p:spPr>
        <p:txBody>
          <a:bodyPr vert="horz" wrap="square" lIns="0" tIns="0" rIns="0" bIns="0" rtlCol="0" anchor="ctr"/>
          <a:lstStyle/>
          <a:p>
            <a:pPr marL="0" indent="0" algn="r">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场景分类SceneClassificationModule</a:t>
            </a:r>
            <a:endParaRPr lang="en-US" sz="1200" dirty="0"/>
          </a:p>
        </p:txBody>
      </p:sp>
      <p:sp>
        <p:nvSpPr>
          <p:cNvPr id="12" name="Text 8"/>
          <p:cNvSpPr/>
          <p:nvPr/>
        </p:nvSpPr>
        <p:spPr>
          <a:xfrm>
            <a:off x="678180" y="1107440"/>
            <a:ext cx="2449830" cy="8763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运用 resnetv2 模型对输入图片进行场景分类判断</a:t>
            </a:r>
            <a:endParaRPr lang="en-US" sz="1050" dirty="0"/>
          </a:p>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同样依赖图像输入模块，为结果展示模块提供分类结果</a:t>
            </a:r>
            <a:endParaRPr lang="en-US" sz="1050" dirty="0"/>
          </a:p>
        </p:txBody>
      </p:sp>
      <p:sp>
        <p:nvSpPr>
          <p:cNvPr id="13" name="Text 9"/>
          <p:cNvSpPr/>
          <p:nvPr/>
        </p:nvSpPr>
        <p:spPr>
          <a:xfrm>
            <a:off x="6167437" y="1282383"/>
            <a:ext cx="23622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结果展示ResultDisplayModule</a:t>
            </a:r>
            <a:endParaRPr lang="en-US" sz="1200" dirty="0"/>
          </a:p>
        </p:txBody>
      </p:sp>
      <p:sp>
        <p:nvSpPr>
          <p:cNvPr id="14" name="Text 10"/>
          <p:cNvSpPr/>
          <p:nvPr/>
        </p:nvSpPr>
        <p:spPr>
          <a:xfrm>
            <a:off x="6180455" y="1534795"/>
            <a:ext cx="246443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将语义分割和场景分类的结果通过前端界面进行可视化展示。</a:t>
            </a:r>
            <a:endParaRPr lang="en-US" sz="1050" dirty="0"/>
          </a:p>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接收语义分割模块和场景分类模块的处理结果，并展示给用户</a:t>
            </a:r>
            <a:endParaRPr lang="en-US" sz="1050" dirty="0"/>
          </a:p>
        </p:txBody>
      </p:sp>
      <p:sp>
        <p:nvSpPr>
          <p:cNvPr id="15" name="Text 11"/>
          <p:cNvSpPr/>
          <p:nvPr/>
        </p:nvSpPr>
        <p:spPr>
          <a:xfrm>
            <a:off x="6167437" y="2566670"/>
            <a:ext cx="23622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数据流连接Datalink</a:t>
            </a:r>
            <a:endParaRPr lang="en-US" sz="1200" dirty="0"/>
          </a:p>
        </p:txBody>
      </p:sp>
      <p:sp>
        <p:nvSpPr>
          <p:cNvPr id="16" name="Text 12"/>
          <p:cNvSpPr/>
          <p:nvPr/>
        </p:nvSpPr>
        <p:spPr>
          <a:xfrm>
            <a:off x="6167120" y="2819400"/>
            <a:ext cx="247777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各模块间通过数据流紧密相连，保证信息传递的准确性和时效性。</a:t>
            </a:r>
            <a:endParaRPr lang="en-US" sz="1050" dirty="0"/>
          </a:p>
        </p:txBody>
      </p:sp>
      <p:sp>
        <p:nvSpPr>
          <p:cNvPr id="17" name="Text 13"/>
          <p:cNvSpPr/>
          <p:nvPr/>
        </p:nvSpPr>
        <p:spPr>
          <a:xfrm>
            <a:off x="6167437" y="3347403"/>
            <a:ext cx="236220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无缝衔接</a:t>
            </a:r>
            <a:endParaRPr lang="en-US" sz="1200" dirty="0"/>
          </a:p>
        </p:txBody>
      </p:sp>
      <p:sp>
        <p:nvSpPr>
          <p:cNvPr id="18" name="Text 14"/>
          <p:cNvSpPr/>
          <p:nvPr/>
        </p:nvSpPr>
        <p:spPr>
          <a:xfrm>
            <a:off x="6167120" y="3619500"/>
            <a:ext cx="2464435"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整个流程从图片接收至结果展示，实现了高效且无中断的数据处理。</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2"/>
          <a:srcRect t="3571" b="3571"/>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数据流与协作</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3"/>
          <a:srcRect/>
          <a:stretch>
            <a:fillRect/>
          </a:stretch>
        </p:blipFill>
        <p:spPr>
          <a:xfrm>
            <a:off x="428625" y="1504950"/>
            <a:ext cx="8286750" cy="3524250"/>
          </a:xfrm>
          <a:prstGeom prst="rect">
            <a:avLst/>
          </a:prstGeom>
        </p:spPr>
      </p:pic>
      <p:sp>
        <p:nvSpPr>
          <p:cNvPr id="8" name="Text 3"/>
          <p:cNvSpPr/>
          <p:nvPr/>
        </p:nvSpPr>
        <p:spPr>
          <a:xfrm>
            <a:off x="1371600" y="3076575"/>
            <a:ext cx="1295400" cy="381000"/>
          </a:xfrm>
          <a:prstGeom prst="rect">
            <a:avLst/>
          </a:prstGeom>
          <a:noFill/>
        </p:spPr>
        <p:txBody>
          <a:bodyPr vert="horz" wrap="square" lIns="0" tIns="0" rIns="0" bIns="0" rtlCol="0" anchor="ctr"/>
          <a:lstStyle/>
          <a:p>
            <a:pPr marL="0" indent="0">
              <a:lnSpc>
                <a:spcPts val="2700"/>
              </a:lnSpc>
              <a:buNone/>
            </a:pPr>
            <a:r>
              <a:rPr lang="en-US" sz="1650" b="1" dirty="0">
                <a:solidFill>
                  <a:srgbClr val="3B9DF1"/>
                </a:solidFill>
                <a:latin typeface="微软雅黑" panose="020B0503020204020204" pitchFamily="34" charset="-122"/>
                <a:ea typeface="微软雅黑" panose="020B0503020204020204" pitchFamily="34" charset="-122"/>
                <a:cs typeface="微软雅黑" panose="020B0503020204020204" pitchFamily="34" charset="-120"/>
              </a:rPr>
              <a:t>图像处理系统</a:t>
            </a:r>
            <a:endParaRPr lang="en-US" sz="1650" dirty="0"/>
          </a:p>
        </p:txBody>
      </p:sp>
      <p:sp>
        <p:nvSpPr>
          <p:cNvPr id="9" name="Text 4"/>
          <p:cNvSpPr/>
          <p:nvPr/>
        </p:nvSpPr>
        <p:spPr>
          <a:xfrm>
            <a:off x="3733800" y="2057400"/>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模块功能</a:t>
            </a:r>
            <a:endParaRPr lang="en-US" sz="1500" dirty="0"/>
          </a:p>
        </p:txBody>
      </p:sp>
      <p:sp>
        <p:nvSpPr>
          <p:cNvPr id="10" name="Text 5"/>
          <p:cNvSpPr/>
          <p:nvPr/>
        </p:nvSpPr>
        <p:spPr>
          <a:xfrm>
            <a:off x="5114925" y="1524000"/>
            <a:ext cx="32575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ImageInputModule 提供图像数据，作为处理的起点</a:t>
            </a:r>
            <a:endParaRPr lang="en-US" sz="1050" dirty="0"/>
          </a:p>
        </p:txBody>
      </p:sp>
      <p:sp>
        <p:nvSpPr>
          <p:cNvPr id="11" name="Text 6"/>
          <p:cNvSpPr/>
          <p:nvPr/>
        </p:nvSpPr>
        <p:spPr>
          <a:xfrm>
            <a:off x="5114925" y="1885950"/>
            <a:ext cx="32575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SemanticSegmentationModule 进行图像的语义分割，区分不同区域</a:t>
            </a:r>
            <a:endParaRPr lang="en-US" sz="1050" dirty="0"/>
          </a:p>
        </p:txBody>
      </p:sp>
      <p:sp>
        <p:nvSpPr>
          <p:cNvPr id="12" name="Text 7"/>
          <p:cNvSpPr/>
          <p:nvPr/>
        </p:nvSpPr>
        <p:spPr>
          <a:xfrm>
            <a:off x="5114925" y="2457450"/>
            <a:ext cx="32575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SceneClassificationModule 对图像进行场景分类，确定背景环境</a:t>
            </a:r>
            <a:endParaRPr lang="en-US" sz="1050" dirty="0"/>
          </a:p>
        </p:txBody>
      </p:sp>
      <p:sp>
        <p:nvSpPr>
          <p:cNvPr id="13" name="Text 8"/>
          <p:cNvSpPr/>
          <p:nvPr/>
        </p:nvSpPr>
        <p:spPr>
          <a:xfrm>
            <a:off x="3733800" y="3314700"/>
            <a:ext cx="1181100" cy="323850"/>
          </a:xfrm>
          <a:prstGeom prst="rect">
            <a:avLst/>
          </a:prstGeom>
          <a:noFill/>
        </p:spPr>
        <p:txBody>
          <a:bodyPr vert="horz" wrap="square" lIns="0" tIns="0" rIns="0" bIns="0" rtlCol="0" anchor="ctr"/>
          <a:lstStyle/>
          <a:p>
            <a:pPr marL="0" indent="0">
              <a:lnSpc>
                <a:spcPts val="2250"/>
              </a:lnSpc>
              <a:buNone/>
            </a:pPr>
            <a:r>
              <a:rPr lang="en-US" sz="1500" b="1" dirty="0">
                <a:solidFill>
                  <a:srgbClr val="639CFF"/>
                </a:solidFill>
                <a:latin typeface="微软雅黑" panose="020B0503020204020204" pitchFamily="34" charset="-122"/>
                <a:ea typeface="微软雅黑" panose="020B0503020204020204" pitchFamily="34" charset="-122"/>
                <a:cs typeface="微软雅黑" panose="020B0503020204020204" pitchFamily="34" charset="-120"/>
              </a:rPr>
              <a:t>数据流与协作</a:t>
            </a:r>
            <a:endParaRPr lang="en-US" sz="1500" dirty="0"/>
          </a:p>
        </p:txBody>
      </p:sp>
      <p:sp>
        <p:nvSpPr>
          <p:cNvPr id="14" name="Text 9"/>
          <p:cNvSpPr/>
          <p:nvPr/>
        </p:nvSpPr>
        <p:spPr>
          <a:xfrm>
            <a:off x="5372100" y="2990850"/>
            <a:ext cx="25717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通过函数调用实现模块间的紧密协作</a:t>
            </a:r>
            <a:endParaRPr lang="en-US" sz="1050" dirty="0"/>
          </a:p>
        </p:txBody>
      </p:sp>
      <p:sp>
        <p:nvSpPr>
          <p:cNvPr id="15" name="Text 10"/>
          <p:cNvSpPr/>
          <p:nvPr/>
        </p:nvSpPr>
        <p:spPr>
          <a:xfrm>
            <a:off x="5372100" y="3352800"/>
            <a:ext cx="25717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数据在各模块间准确传递，确保信息同步</a:t>
            </a:r>
            <a:endParaRPr lang="en-US" sz="1050" dirty="0"/>
          </a:p>
        </p:txBody>
      </p:sp>
      <p:sp>
        <p:nvSpPr>
          <p:cNvPr id="16" name="Text 11"/>
          <p:cNvSpPr/>
          <p:nvPr/>
        </p:nvSpPr>
        <p:spPr>
          <a:xfrm>
            <a:off x="5372100" y="3714750"/>
            <a:ext cx="25717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整个流程设计高效，保证了系统的响应速度</a:t>
            </a:r>
            <a:endParaRPr lang="en-US" sz="1050" dirty="0"/>
          </a:p>
        </p:txBody>
      </p:sp>
      <p:sp>
        <p:nvSpPr>
          <p:cNvPr id="17" name="Text 12"/>
          <p:cNvSpPr/>
          <p:nvPr/>
        </p:nvSpPr>
        <p:spPr>
          <a:xfrm>
            <a:off x="3733800" y="4362450"/>
            <a:ext cx="923925" cy="323850"/>
          </a:xfrm>
          <a:prstGeom prst="rect">
            <a:avLst/>
          </a:prstGeom>
          <a:noFill/>
        </p:spPr>
        <p:txBody>
          <a:bodyPr vert="horz" wrap="square" lIns="0" tIns="0" rIns="0" bIns="0" rtlCol="0" anchor="ctr"/>
          <a:lstStyle/>
          <a:p>
            <a:pPr marL="0" indent="0">
              <a:lnSpc>
                <a:spcPts val="2250"/>
              </a:lnSpc>
              <a:buNone/>
            </a:pPr>
            <a:r>
              <a:rPr lang="en-US" sz="1500" b="1" dirty="0">
                <a:solidFill>
                  <a:srgbClr val="687EFF"/>
                </a:solidFill>
                <a:latin typeface="微软雅黑" panose="020B0503020204020204" pitchFamily="34" charset="-122"/>
                <a:ea typeface="微软雅黑" panose="020B0503020204020204" pitchFamily="34" charset="-122"/>
                <a:cs typeface="微软雅黑" panose="020B0503020204020204" pitchFamily="34" charset="-120"/>
              </a:rPr>
              <a:t>系统特点</a:t>
            </a:r>
            <a:endParaRPr lang="en-US" sz="1500" dirty="0"/>
          </a:p>
        </p:txBody>
      </p:sp>
      <p:sp>
        <p:nvSpPr>
          <p:cNvPr id="18" name="Text 13"/>
          <p:cNvSpPr/>
          <p:nvPr/>
        </p:nvSpPr>
        <p:spPr>
          <a:xfrm>
            <a:off x="5114925" y="403860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从图像输入到结果展示，形成完整的处理链路</a:t>
            </a:r>
            <a:endParaRPr lang="en-US" sz="1050" dirty="0"/>
          </a:p>
        </p:txBody>
      </p:sp>
      <p:sp>
        <p:nvSpPr>
          <p:cNvPr id="19" name="Text 14"/>
          <p:cNvSpPr/>
          <p:nvPr/>
        </p:nvSpPr>
        <p:spPr>
          <a:xfrm>
            <a:off x="5114925" y="440055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模块化设计，便于维护和扩展</a:t>
            </a:r>
            <a:endParaRPr lang="en-US" sz="1050" dirty="0"/>
          </a:p>
        </p:txBody>
      </p:sp>
      <p:sp>
        <p:nvSpPr>
          <p:cNvPr id="20" name="Text 15"/>
          <p:cNvSpPr/>
          <p:nvPr/>
        </p:nvSpPr>
        <p:spPr>
          <a:xfrm>
            <a:off x="5114925" y="476250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高效的流程管理，提升了用户体验</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模块设计详解</a:t>
            </a:r>
            <a:endParaRPr lang="en-US" sz="3750" dirty="0"/>
          </a:p>
        </p:txBody>
      </p:sp>
      <p:sp>
        <p:nvSpPr>
          <p:cNvPr id="4" name="Shape 1"/>
          <p:cNvSpPr/>
          <p:nvPr/>
        </p:nvSpPr>
        <p:spPr>
          <a:xfrm>
            <a:off x="571500" y="4157662"/>
            <a:ext cx="4762500" cy="14288"/>
          </a:xfrm>
          <a:prstGeom prst="rect">
            <a:avLst/>
          </a:prstGeom>
          <a:solidFill>
            <a:srgbClr val="FFFFFF">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FFFFFF">
                    <a:alpha val="40000"/>
                  </a:srgbClr>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tags/tag1.xml><?xml version="1.0" encoding="utf-8"?>
<p:tagLst xmlns:p="http://schemas.openxmlformats.org/presentationml/2006/main">
  <p:tag name="KSO_WM_DIAGRAM_VIRTUALLY_FRAME" val="{&quot;height&quot;:274.65,&quot;left&quot;:25.8,&quot;top&quot;:58.35,&quot;width&quot;:662.7}"/>
</p:tagLst>
</file>

<file path=ppt/tags/tag10.xml><?xml version="1.0" encoding="utf-8"?>
<p:tagLst xmlns:p="http://schemas.openxmlformats.org/presentationml/2006/main">
  <p:tag name="KSO_WM_DIAGRAM_VIRTUALLY_FRAME" val="{&quot;height&quot;:332.62503937007875,&quot;left&quot;:28.15,&quot;top&quot;:79.75,&quot;width&quot;:656.9648031496063}"/>
</p:tagLst>
</file>

<file path=ppt/tags/tag11.xml><?xml version="1.0" encoding="utf-8"?>
<p:tagLst xmlns:p="http://schemas.openxmlformats.org/presentationml/2006/main">
  <p:tag name="KSO_WM_DIAGRAM_VIRTUALLY_FRAME" val="{&quot;height&quot;:332.62503937007875,&quot;left&quot;:28.15,&quot;top&quot;:79.75,&quot;width&quot;:656.9648031496063}"/>
</p:tagLst>
</file>

<file path=ppt/tags/tag12.xml><?xml version="1.0" encoding="utf-8"?>
<p:tagLst xmlns:p="http://schemas.openxmlformats.org/presentationml/2006/main">
  <p:tag name="KSO_WM_DIAGRAM_VIRTUALLY_FRAME" val="{&quot;height&quot;:332.62503937007875,&quot;left&quot;:28.15,&quot;top&quot;:79.75,&quot;width&quot;:656.9648031496063}"/>
</p:tagLst>
</file>

<file path=ppt/tags/tag13.xml><?xml version="1.0" encoding="utf-8"?>
<p:tagLst xmlns:p="http://schemas.openxmlformats.org/presentationml/2006/main">
  <p:tag name="KSO_WM_DIAGRAM_VIRTUALLY_FRAME" val="{&quot;height&quot;:332.62503937007875,&quot;left&quot;:28.15,&quot;top&quot;:79.75,&quot;width&quot;:656.9648031496063}"/>
</p:tagLst>
</file>

<file path=ppt/tags/tag14.xml><?xml version="1.0" encoding="utf-8"?>
<p:tagLst xmlns:p="http://schemas.openxmlformats.org/presentationml/2006/main">
  <p:tag name="KSO_WM_DIAGRAM_VIRTUALLY_FRAME" val="{&quot;height&quot;:332.62503937007875,&quot;left&quot;:28.15,&quot;top&quot;:79.75,&quot;width&quot;:656.9648031496063}"/>
</p:tagLst>
</file>

<file path=ppt/tags/tag15.xml><?xml version="1.0" encoding="utf-8"?>
<p:tagLst xmlns:p="http://schemas.openxmlformats.org/presentationml/2006/main">
  <p:tag name="KSO_WM_DIAGRAM_VIRTUALLY_FRAME" val="{&quot;height&quot;:332.62503937007875,&quot;left&quot;:28.15,&quot;top&quot;:79.75,&quot;width&quot;:656.9648031496063}"/>
</p:tagLst>
</file>

<file path=ppt/tags/tag16.xml><?xml version="1.0" encoding="utf-8"?>
<p:tagLst xmlns:p="http://schemas.openxmlformats.org/presentationml/2006/main">
  <p:tag name="KSO_WM_DIAGRAM_VIRTUALLY_FRAME" val="{&quot;height&quot;:332.62503937007875,&quot;left&quot;:28.15,&quot;top&quot;:79.75,&quot;width&quot;:656.9648031496063}"/>
</p:tagLst>
</file>

<file path=ppt/tags/tag17.xml><?xml version="1.0" encoding="utf-8"?>
<p:tagLst xmlns:p="http://schemas.openxmlformats.org/presentationml/2006/main">
  <p:tag name="KSO_WM_DIAGRAM_VIRTUALLY_FRAME" val="{&quot;height&quot;:332.62503937007875,&quot;left&quot;:28.15,&quot;top&quot;:79.75,&quot;width&quot;:656.9648031496063}"/>
</p:tagLst>
</file>

<file path=ppt/tags/tag18.xml><?xml version="1.0" encoding="utf-8"?>
<p:tagLst xmlns:p="http://schemas.openxmlformats.org/presentationml/2006/main">
  <p:tag name="KSO_WM_DIAGRAM_VIRTUALLY_FRAME" val="{&quot;height&quot;:344.3507874015748,&quot;left&quot;:33.75,&quot;top&quot;:68.7,&quot;width&quot;:656.7}"/>
</p:tagLst>
</file>

<file path=ppt/tags/tag19.xml><?xml version="1.0" encoding="utf-8"?>
<p:tagLst xmlns:p="http://schemas.openxmlformats.org/presentationml/2006/main">
  <p:tag name="KSO_WM_DIAGRAM_VIRTUALLY_FRAME" val="{&quot;height&quot;:344.3507874015748,&quot;left&quot;:33.75,&quot;top&quot;:68.7,&quot;width&quot;:656.7}"/>
</p:tagLst>
</file>

<file path=ppt/tags/tag2.xml><?xml version="1.0" encoding="utf-8"?>
<p:tagLst xmlns:p="http://schemas.openxmlformats.org/presentationml/2006/main">
  <p:tag name="KSO_WM_DIAGRAM_VIRTUALLY_FRAME" val="{&quot;height&quot;:274.65,&quot;left&quot;:25.8,&quot;top&quot;:58.35,&quot;width&quot;:662.7}"/>
</p:tagLst>
</file>

<file path=ppt/tags/tag20.xml><?xml version="1.0" encoding="utf-8"?>
<p:tagLst xmlns:p="http://schemas.openxmlformats.org/presentationml/2006/main">
  <p:tag name="KSO_WM_DIAGRAM_VIRTUALLY_FRAME" val="{&quot;height&quot;:344.3507874015748,&quot;left&quot;:33.75,&quot;top&quot;:68.7,&quot;width&quot;:656.7}"/>
</p:tagLst>
</file>

<file path=ppt/tags/tag21.xml><?xml version="1.0" encoding="utf-8"?>
<p:tagLst xmlns:p="http://schemas.openxmlformats.org/presentationml/2006/main">
  <p:tag name="KSO_WM_DIAGRAM_VIRTUALLY_FRAME" val="{&quot;height&quot;:344.3507874015748,&quot;left&quot;:33.75,&quot;top&quot;:68.7,&quot;width&quot;:656.7}"/>
</p:tagLst>
</file>

<file path=ppt/tags/tag22.xml><?xml version="1.0" encoding="utf-8"?>
<p:tagLst xmlns:p="http://schemas.openxmlformats.org/presentationml/2006/main">
  <p:tag name="KSO_WM_DIAGRAM_VIRTUALLY_FRAME" val="{&quot;height&quot;:344.3507874015748,&quot;left&quot;:33.75,&quot;top&quot;:68.7,&quot;width&quot;:656.7}"/>
</p:tagLst>
</file>

<file path=ppt/tags/tag23.xml><?xml version="1.0" encoding="utf-8"?>
<p:tagLst xmlns:p="http://schemas.openxmlformats.org/presentationml/2006/main">
  <p:tag name="KSO_WM_DIAGRAM_VIRTUALLY_FRAME" val="{&quot;height&quot;:344.3507874015748,&quot;left&quot;:33.75,&quot;top&quot;:68.7,&quot;width&quot;:656.7}"/>
</p:tagLst>
</file>

<file path=ppt/tags/tag24.xml><?xml version="1.0" encoding="utf-8"?>
<p:tagLst xmlns:p="http://schemas.openxmlformats.org/presentationml/2006/main">
  <p:tag name="KSO_WM_DIAGRAM_VIRTUALLY_FRAME" val="{&quot;height&quot;:344.3507874015748,&quot;left&quot;:33.75,&quot;top&quot;:68.7,&quot;width&quot;:656.7}"/>
</p:tagLst>
</file>

<file path=ppt/tags/tag25.xml><?xml version="1.0" encoding="utf-8"?>
<p:tagLst xmlns:p="http://schemas.openxmlformats.org/presentationml/2006/main">
  <p:tag name="KSO_WM_DIAGRAM_VIRTUALLY_FRAME" val="{&quot;height&quot;:344.3507874015748,&quot;left&quot;:33.75,&quot;top&quot;:68.7,&quot;width&quot;:656.7}"/>
</p:tagLst>
</file>

<file path=ppt/tags/tag26.xml><?xml version="1.0" encoding="utf-8"?>
<p:tagLst xmlns:p="http://schemas.openxmlformats.org/presentationml/2006/main">
  <p:tag name="KSO_WM_DIAGRAM_VIRTUALLY_FRAME" val="{&quot;height&quot;:344.3507874015748,&quot;left&quot;:33.75,&quot;top&quot;:68.7,&quot;width&quot;:656.7}"/>
</p:tagLst>
</file>

<file path=ppt/tags/tag27.xml><?xml version="1.0" encoding="utf-8"?>
<p:tagLst xmlns:p="http://schemas.openxmlformats.org/presentationml/2006/main">
  <p:tag name="KSO_WM_DIAGRAM_VIRTUALLY_FRAME" val="{&quot;height&quot;:318,&quot;left&quot;:293.2,&quot;top&quot;:98.85,&quot;width&quot;:363.75}"/>
</p:tagLst>
</file>

<file path=ppt/tags/tag28.xml><?xml version="1.0" encoding="utf-8"?>
<p:tagLst xmlns:p="http://schemas.openxmlformats.org/presentationml/2006/main">
  <p:tag name="KSO_WM_DIAGRAM_VIRTUALLY_FRAME" val="{&quot;height&quot;:318,&quot;left&quot;:293.2,&quot;top&quot;:98.85,&quot;width&quot;:363.75}"/>
</p:tagLst>
</file>

<file path=ppt/tags/tag29.xml><?xml version="1.0" encoding="utf-8"?>
<p:tagLst xmlns:p="http://schemas.openxmlformats.org/presentationml/2006/main">
  <p:tag name="KSO_WM_DIAGRAM_VIRTUALLY_FRAME" val="{&quot;height&quot;:318,&quot;left&quot;:293.2,&quot;top&quot;:98.85,&quot;width&quot;:363.75}"/>
</p:tagLst>
</file>

<file path=ppt/tags/tag3.xml><?xml version="1.0" encoding="utf-8"?>
<p:tagLst xmlns:p="http://schemas.openxmlformats.org/presentationml/2006/main">
  <p:tag name="KSO_WM_DIAGRAM_VIRTUALLY_FRAME" val="{&quot;height&quot;:274.65,&quot;left&quot;:25.8,&quot;top&quot;:58.35,&quot;width&quot;:662.7}"/>
</p:tagLst>
</file>

<file path=ppt/tags/tag30.xml><?xml version="1.0" encoding="utf-8"?>
<p:tagLst xmlns:p="http://schemas.openxmlformats.org/presentationml/2006/main">
  <p:tag name="KSO_WM_DIAGRAM_VIRTUALLY_FRAME" val="{&quot;height&quot;:318,&quot;left&quot;:293.2,&quot;top&quot;:98.85,&quot;width&quot;:363.75}"/>
</p:tagLst>
</file>

<file path=ppt/tags/tag31.xml><?xml version="1.0" encoding="utf-8"?>
<p:tagLst xmlns:p="http://schemas.openxmlformats.org/presentationml/2006/main">
  <p:tag name="KSO_WM_DIAGRAM_VIRTUALLY_FRAME" val="{&quot;height&quot;:318,&quot;left&quot;:293.2,&quot;top&quot;:98.85,&quot;width&quot;:363.75}"/>
</p:tagLst>
</file>

<file path=ppt/tags/tag32.xml><?xml version="1.0" encoding="utf-8"?>
<p:tagLst xmlns:p="http://schemas.openxmlformats.org/presentationml/2006/main">
  <p:tag name="KSO_WM_DIAGRAM_VIRTUALLY_FRAME" val="{&quot;height&quot;:318,&quot;left&quot;:293.2,&quot;top&quot;:98.85,&quot;width&quot;:363.75}"/>
</p:tagLst>
</file>

<file path=ppt/tags/tag33.xml><?xml version="1.0" encoding="utf-8"?>
<p:tagLst xmlns:p="http://schemas.openxmlformats.org/presentationml/2006/main">
  <p:tag name="KSO_WM_DIAGRAM_VIRTUALLY_FRAME" val="{&quot;height&quot;:318,&quot;left&quot;:293.2,&quot;top&quot;:98.85,&quot;width&quot;:363.75}"/>
</p:tagLst>
</file>

<file path=ppt/tags/tag34.xml><?xml version="1.0" encoding="utf-8"?>
<p:tagLst xmlns:p="http://schemas.openxmlformats.org/presentationml/2006/main">
  <p:tag name="KSO_WM_DIAGRAM_VIRTUALLY_FRAME" val="{&quot;height&quot;:318,&quot;left&quot;:293.2,&quot;top&quot;:98.85,&quot;width&quot;:363.75}"/>
</p:tagLst>
</file>

<file path=ppt/tags/tag35.xml><?xml version="1.0" encoding="utf-8"?>
<p:tagLst xmlns:p="http://schemas.openxmlformats.org/presentationml/2006/main">
  <p:tag name="KSO_WM_DIAGRAM_VIRTUALLY_FRAME" val="{&quot;height&quot;:318,&quot;left&quot;:293.2,&quot;top&quot;:98.85,&quot;width&quot;:363.75}"/>
</p:tagLst>
</file>

<file path=ppt/tags/tag36.xml><?xml version="1.0" encoding="utf-8"?>
<p:tagLst xmlns:p="http://schemas.openxmlformats.org/presentationml/2006/main">
  <p:tag name="KSO_WM_DIAGRAM_VIRTUALLY_FRAME" val="{&quot;height&quot;:318,&quot;left&quot;:293.2,&quot;top&quot;:98.85,&quot;width&quot;:363.75}"/>
</p:tagLst>
</file>

<file path=ppt/tags/tag37.xml><?xml version="1.0" encoding="utf-8"?>
<p:tagLst xmlns:p="http://schemas.openxmlformats.org/presentationml/2006/main">
  <p:tag name="KSO_WM_DIAGRAM_VIRTUALLY_FRAME" val="{&quot;height&quot;:318,&quot;left&quot;:293.2,&quot;top&quot;:98.85,&quot;width&quot;:363.75}"/>
</p:tagLst>
</file>

<file path=ppt/tags/tag38.xml><?xml version="1.0" encoding="utf-8"?>
<p:tagLst xmlns:p="http://schemas.openxmlformats.org/presentationml/2006/main">
  <p:tag name="KSO_WM_DIAGRAM_VIRTUALLY_FRAME" val="{&quot;height&quot;:318,&quot;left&quot;:293.2,&quot;top&quot;:98.85,&quot;width&quot;:363.75}"/>
</p:tagLst>
</file>

<file path=ppt/tags/tag39.xml><?xml version="1.0" encoding="utf-8"?>
<p:tagLst xmlns:p="http://schemas.openxmlformats.org/presentationml/2006/main">
  <p:tag name="KSO_WM_DIAGRAM_VIRTUALLY_FRAME" val="{&quot;height&quot;:318,&quot;left&quot;:293.2,&quot;top&quot;:98.85,&quot;width&quot;:363.75}"/>
</p:tagLst>
</file>

<file path=ppt/tags/tag4.xml><?xml version="1.0" encoding="utf-8"?>
<p:tagLst xmlns:p="http://schemas.openxmlformats.org/presentationml/2006/main">
  <p:tag name="KSO_WM_DIAGRAM_VIRTUALLY_FRAME" val="{&quot;height&quot;:274.65,&quot;left&quot;:25.8,&quot;top&quot;:58.35,&quot;width&quot;:662.7}"/>
</p:tagLst>
</file>

<file path=ppt/tags/tag40.xml><?xml version="1.0" encoding="utf-8"?>
<p:tagLst xmlns:p="http://schemas.openxmlformats.org/presentationml/2006/main">
  <p:tag name="KSO_WM_DIAGRAM_VIRTUALLY_FRAME" val="{&quot;height&quot;:318,&quot;left&quot;:293.2,&quot;top&quot;:98.85,&quot;width&quot;:363.75}"/>
</p:tagLst>
</file>

<file path=ppt/tags/tag41.xml><?xml version="1.0" encoding="utf-8"?>
<p:tagLst xmlns:p="http://schemas.openxmlformats.org/presentationml/2006/main">
  <p:tag name="KSO_WM_DIAGRAM_VIRTUALLY_FRAME" val="{&quot;height&quot;:318,&quot;left&quot;:293.2,&quot;top&quot;:98.85,&quot;width&quot;:363.75}"/>
</p:tagLst>
</file>

<file path=ppt/tags/tag42.xml><?xml version="1.0" encoding="utf-8"?>
<p:tagLst xmlns:p="http://schemas.openxmlformats.org/presentationml/2006/main">
  <p:tag name="KSO_WM_DIAGRAM_VIRTUALLY_FRAME" val="{&quot;height&quot;:318,&quot;left&quot;:293.2,&quot;top&quot;:98.85,&quot;width&quot;:363.75}"/>
</p:tagLst>
</file>

<file path=ppt/tags/tag43.xml><?xml version="1.0" encoding="utf-8"?>
<p:tagLst xmlns:p="http://schemas.openxmlformats.org/presentationml/2006/main">
  <p:tag name="KSO_WM_DIAGRAM_VIRTUALLY_FRAME" val="{&quot;height&quot;:318,&quot;left&quot;:293.2,&quot;top&quot;:98.85,&quot;width&quot;:363.75}"/>
</p:tagLst>
</file>

<file path=ppt/tags/tag44.xml><?xml version="1.0" encoding="utf-8"?>
<p:tagLst xmlns:p="http://schemas.openxmlformats.org/presentationml/2006/main">
  <p:tag name="KSO_WM_DIAGRAM_VIRTUALLY_FRAME" val="{&quot;height&quot;:318,&quot;left&quot;:293.2,&quot;top&quot;:98.85,&quot;width&quot;:363.75}"/>
</p:tagLst>
</file>

<file path=ppt/tags/tag5.xml><?xml version="1.0" encoding="utf-8"?>
<p:tagLst xmlns:p="http://schemas.openxmlformats.org/presentationml/2006/main">
  <p:tag name="KSO_WM_DIAGRAM_VIRTUALLY_FRAME" val="{&quot;height&quot;:274.65,&quot;left&quot;:25.8,&quot;top&quot;:58.35,&quot;width&quot;:662.7}"/>
</p:tagLst>
</file>

<file path=ppt/tags/tag6.xml><?xml version="1.0" encoding="utf-8"?>
<p:tagLst xmlns:p="http://schemas.openxmlformats.org/presentationml/2006/main">
  <p:tag name="KSO_WM_DIAGRAM_VIRTUALLY_FRAME" val="{&quot;height&quot;:274.65,&quot;left&quot;:25.8,&quot;top&quot;:58.35,&quot;width&quot;:662.7}"/>
</p:tagLst>
</file>

<file path=ppt/tags/tag7.xml><?xml version="1.0" encoding="utf-8"?>
<p:tagLst xmlns:p="http://schemas.openxmlformats.org/presentationml/2006/main">
  <p:tag name="KSO_WM_DIAGRAM_VIRTUALLY_FRAME" val="{&quot;height&quot;:274.65,&quot;left&quot;:25.8,&quot;top&quot;:58.35,&quot;width&quot;:662.7}"/>
</p:tagLst>
</file>

<file path=ppt/tags/tag8.xml><?xml version="1.0" encoding="utf-8"?>
<p:tagLst xmlns:p="http://schemas.openxmlformats.org/presentationml/2006/main">
  <p:tag name="KSO_WM_DIAGRAM_VIRTUALLY_FRAME" val="{&quot;height&quot;:274.65,&quot;left&quot;:25.8,&quot;top&quot;:58.35,&quot;width&quot;:662.7}"/>
</p:tagLst>
</file>

<file path=ppt/tags/tag9.xml><?xml version="1.0" encoding="utf-8"?>
<p:tagLst xmlns:p="http://schemas.openxmlformats.org/presentationml/2006/main">
  <p:tag name="KSO_WM_DIAGRAM_VIRTUALLY_FRAME" val="{&quot;height&quot;:332.62503937007875,&quot;left&quot;:28.15,&quot;top&quot;:79.75,&quot;width&quot;:656.96480314960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4994</Words>
  <Application>WPS 演示</Application>
  <PresentationFormat>On-screen Show (16:9)</PresentationFormat>
  <Paragraphs>418</Paragraphs>
  <Slides>27</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Arial</vt:lpstr>
      <vt:lpstr>宋体</vt:lpstr>
      <vt:lpstr>Wingdings</vt:lpstr>
      <vt:lpstr>微软雅黑</vt:lpstr>
      <vt:lpstr>微软雅黑</vt:lpstr>
      <vt:lpstr>Calibri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IVAN</cp:lastModifiedBy>
  <cp:revision>12</cp:revision>
  <dcterms:created xsi:type="dcterms:W3CDTF">2024-12-31T01:48:00Z</dcterms:created>
  <dcterms:modified xsi:type="dcterms:W3CDTF">2025-01-02T23:59:09Z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505D806F489344B594298B4A221CBA08_13</vt:lpwstr>
  </property>
  <property fmtid="{D5CDD505-2E9C-101B-9397-08002B2CF9AE}" pid="3" name="KSOProductBuildVer">
    <vt:lpwstr>2052-12.1.0.19302</vt:lpwstr>
  </property>
</Properties>
</file>